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9"/>
  </p:notes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8" r:id="rId13"/>
    <p:sldId id="272" r:id="rId14"/>
    <p:sldId id="276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930656"/>
        <c:axId val="455938200"/>
      </c:barChart>
      <c:catAx>
        <c:axId val="4559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5938200"/>
        <c:crosses val="autoZero"/>
        <c:auto val="1"/>
        <c:lblAlgn val="ctr"/>
        <c:lblOffset val="100"/>
        <c:noMultiLvlLbl val="0"/>
      </c:catAx>
      <c:valAx>
        <c:axId val="45593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593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60162797254236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Lapas1!$B$46</c:f>
              <c:strCache>
                <c:ptCount val="1"/>
                <c:pt idx="0">
                  <c:v>Jeigu turėtumei galimybę gimnazijoje ką nors pakeisti, ką keistumei?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9E-4D87-9201-0D85478D4A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9E-4D87-9201-0D85478D4A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9E-4D87-9201-0D85478D4A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9E-4D87-9201-0D85478D4A7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E9E-4D87-9201-0D85478D4A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E9E-4D87-9201-0D85478D4A72}"/>
                </c:ext>
              </c:extLst>
            </c:dLbl>
            <c:dLbl>
              <c:idx val="2"/>
              <c:layout>
                <c:manualLayout>
                  <c:x val="-0.11037941838658791"/>
                  <c:y val="0.104908217700246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9E-4D87-9201-0D85478D4A72}"/>
                </c:ext>
              </c:extLst>
            </c:dLbl>
            <c:dLbl>
              <c:idx val="3"/>
              <c:layout>
                <c:manualLayout>
                  <c:x val="-0.10293986929085769"/>
                  <c:y val="7.65667139560027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E9E-4D87-9201-0D85478D4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Lapas1!$A$47:$A$50</c:f>
              <c:strCache>
                <c:ptCount val="4"/>
                <c:pt idx="0">
                  <c:v>Skambutį</c:v>
                </c:pt>
                <c:pt idx="1">
                  <c:v>Mokytojus</c:v>
                </c:pt>
                <c:pt idx="2">
                  <c:v>Biblioteką</c:v>
                </c:pt>
                <c:pt idx="3">
                  <c:v>Gimnazijos visų</c:v>
                </c:pt>
              </c:strCache>
            </c:strRef>
          </c:cat>
          <c:val>
            <c:numRef>
              <c:f>Lapas1!$B$47:$B$50</c:f>
              <c:numCache>
                <c:formatCode>General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9E-4D87-9201-0D85478D4A7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Lapas1!$B$55</c:f>
              <c:strCache>
                <c:ptCount val="1"/>
                <c:pt idx="0">
                  <c:v>Jeigu norėtumei keisti gimnaziją, tai padarytumei dėl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12-41E7-AFC6-B050A2A15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Lapas1!$A$56:$A$65</c:f>
              <c:strCache>
                <c:ptCount val="10"/>
                <c:pt idx="0">
                  <c:v>nekeisčiau, viskas gerai</c:v>
                </c:pt>
                <c:pt idx="1">
                  <c:v>mokytojų bendravimo su tavimi</c:v>
                </c:pt>
                <c:pt idx="2">
                  <c:v>silpnai paruošiamų dalykų</c:v>
                </c:pt>
                <c:pt idx="3">
                  <c:v>silpnos klasės motyvacijos mokytis</c:v>
                </c:pt>
                <c:pt idx="4">
                  <c:v>santykių su bendraklasiais</c:v>
                </c:pt>
                <c:pt idx="5">
                  <c:v>bendros gimnazijos atmosferos</c:v>
                </c:pt>
                <c:pt idx="6">
                  <c:v>nejaukios gimnazijos aplinkos</c:v>
                </c:pt>
                <c:pt idx="7">
                  <c:v>gimnazijos taisyklių</c:v>
                </c:pt>
                <c:pt idx="8">
                  <c:v>gyvenamos vietos</c:v>
                </c:pt>
                <c:pt idx="9">
                  <c:v>tėvų</c:v>
                </c:pt>
              </c:strCache>
            </c:strRef>
          </c:cat>
          <c:val>
            <c:numRef>
              <c:f>Lapas1!$B$56:$B$65</c:f>
              <c:numCache>
                <c:formatCode>General</c:formatCode>
                <c:ptCount val="10"/>
                <c:pt idx="0">
                  <c:v>17</c:v>
                </c:pt>
                <c:pt idx="1">
                  <c:v>2</c:v>
                </c:pt>
                <c:pt idx="2">
                  <c:v>9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2-41E7-AFC6-B050A2A156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50075472"/>
        <c:axId val="450071536"/>
      </c:barChart>
      <c:catAx>
        <c:axId val="45007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50071536"/>
        <c:crosses val="autoZero"/>
        <c:auto val="1"/>
        <c:lblAlgn val="ctr"/>
        <c:lblOffset val="100"/>
        <c:noMultiLvlLbl val="0"/>
      </c:catAx>
      <c:valAx>
        <c:axId val="45007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007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Kurį pasirenkamąjį dalyką rinksiesi III klasėje?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Lapas1!$A$2:$A$11</c:f>
              <c:strCache>
                <c:ptCount val="10"/>
                <c:pt idx="0">
                  <c:v>Ekonomika ir verslumas</c:v>
                </c:pt>
                <c:pt idx="1">
                  <c:v>Finansų ekonomika matematikoje</c:v>
                </c:pt>
                <c:pt idx="2">
                  <c:v>Prancūzų kalba</c:v>
                </c:pt>
                <c:pt idx="3">
                  <c:v>Visuotinė literatūra</c:v>
                </c:pt>
                <c:pt idx="4">
                  <c:v>Audiovizualinis vertimas</c:v>
                </c:pt>
                <c:pt idx="5">
                  <c:v>Braižyba</c:v>
                </c:pt>
                <c:pt idx="6">
                  <c:v>Teisė ir politika</c:v>
                </c:pt>
                <c:pt idx="7">
                  <c:v>Biotechnologijos</c:v>
                </c:pt>
                <c:pt idx="8">
                  <c:v>Psichologija</c:v>
                </c:pt>
                <c:pt idx="9">
                  <c:v>Medijų technologijos</c:v>
                </c:pt>
              </c:strCache>
            </c:strRef>
          </c:cat>
          <c:val>
            <c:numRef>
              <c:f>Lapas1!$B$2:$B$11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0-4A7D-AB3D-0DE095C0C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96363536"/>
        <c:axId val="496358288"/>
      </c:barChart>
      <c:catAx>
        <c:axId val="49636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96358288"/>
        <c:crosses val="autoZero"/>
        <c:auto val="1"/>
        <c:lblAlgn val="ctr"/>
        <c:lblOffset val="100"/>
        <c:noMultiLvlLbl val="0"/>
      </c:catAx>
      <c:valAx>
        <c:axId val="49635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636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218967830759737"/>
          <c:y val="2.4848150193263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5475205814968627"/>
          <c:y val="0.28128019061118187"/>
          <c:w val="0.52727730522630012"/>
          <c:h val="0.63325695552550687"/>
        </c:manualLayout>
      </c:layout>
      <c:pieChart>
        <c:varyColors val="1"/>
        <c:ser>
          <c:idx val="0"/>
          <c:order val="0"/>
          <c:tx>
            <c:strRef>
              <c:f>Lapas1!$B$13</c:f>
              <c:strCache>
                <c:ptCount val="1"/>
                <c:pt idx="0">
                  <c:v>Ar tau būtų naudinga dalyko mokytojo pagalba po pamokų ruoštis egzaminams?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25-44D5-8E81-49D073F331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25-44D5-8E81-49D073F331C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525-44D5-8E81-49D073F331C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525-44D5-8E81-49D073F33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Lapas1!$A$14:$A$15</c:f>
              <c:strCache>
                <c:ptCount val="2"/>
                <c:pt idx="0">
                  <c:v>Taip</c:v>
                </c:pt>
                <c:pt idx="1">
                  <c:v>Ne</c:v>
                </c:pt>
              </c:strCache>
            </c:strRef>
          </c:cat>
          <c:val>
            <c:numRef>
              <c:f>Lapas1!$B$14:$B$15</c:f>
              <c:numCache>
                <c:formatCode>General</c:formatCode>
                <c:ptCount val="2"/>
                <c:pt idx="0">
                  <c:v>20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25-44D5-8E81-49D073F331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Lapas1!$B$17</c:f>
              <c:strCache>
                <c:ptCount val="1"/>
                <c:pt idx="0">
                  <c:v>Gimnazijoje jaučiuosi gerai..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43-4E25-AC65-4FE435DC85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43-4E25-AC65-4FE435DC851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F43-4E25-AC65-4FE435DC851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F43-4E25-AC65-4FE435DC8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Lapas1!$A$18:$A$19</c:f>
              <c:strCache>
                <c:ptCount val="2"/>
                <c:pt idx="0">
                  <c:v>visiškai sutinku</c:v>
                </c:pt>
                <c:pt idx="1">
                  <c:v>ko gero sutinku</c:v>
                </c:pt>
              </c:strCache>
            </c:strRef>
          </c:cat>
          <c:val>
            <c:numRef>
              <c:f>Lapas1!$B$18:$B$19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43-4E25-AC65-4FE435DC851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Lapas1!$B$23</c:f>
              <c:strCache>
                <c:ptCount val="1"/>
                <c:pt idx="0">
                  <c:v>Gimnazijoje gaunu tai dėl ko į ją einu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4E-4FB4-A498-CD74E7A058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4E-4FB4-A498-CD74E7A058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4E-4FB4-A498-CD74E7A05831}"/>
              </c:ext>
            </c:extLst>
          </c:dPt>
          <c:dLbls>
            <c:dLbl>
              <c:idx val="0"/>
              <c:layout>
                <c:manualLayout>
                  <c:x val="5.1729717521119892E-2"/>
                  <c:y val="7.04970117038361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4E-4FB4-A498-CD74E7A05831}"/>
                </c:ext>
              </c:extLst>
            </c:dLbl>
            <c:dLbl>
              <c:idx val="1"/>
              <c:layout>
                <c:manualLayout>
                  <c:x val="-0.23278372884504042"/>
                  <c:y val="-8.45964140446034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4E-4FB4-A498-CD74E7A05831}"/>
                </c:ext>
              </c:extLst>
            </c:dLbl>
            <c:dLbl>
              <c:idx val="2"/>
              <c:layout>
                <c:manualLayout>
                  <c:x val="-2.3278372884504062E-2"/>
                  <c:y val="6.7677131235682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4E-4FB4-A498-CD74E7A058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Lapas1!$A$24:$A$26</c:f>
              <c:strCache>
                <c:ptCount val="3"/>
                <c:pt idx="0">
                  <c:v>visiškai sutinku</c:v>
                </c:pt>
                <c:pt idx="1">
                  <c:v>ko gero sutinku</c:v>
                </c:pt>
                <c:pt idx="2">
                  <c:v>ko gero nesutinku</c:v>
                </c:pt>
              </c:strCache>
            </c:strRef>
          </c:cat>
          <c:val>
            <c:numRef>
              <c:f>Lapas1!$B$24:$B$26</c:f>
              <c:numCache>
                <c:formatCode>General</c:formatCode>
                <c:ptCount val="3"/>
                <c:pt idx="0">
                  <c:v>7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4E-4FB4-A498-CD74E7A0583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Lapas1!$B$29</c:f>
              <c:strCache>
                <c:ptCount val="1"/>
                <c:pt idx="0">
                  <c:v>Gimnazijoje pakanka renginių, švenčių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51-46EF-A2ED-95F00A2729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51-46EF-A2ED-95F00A2729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51-46EF-A2ED-95F00A2729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51-46EF-A2ED-95F00A2729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051-46EF-A2ED-95F00A2729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051-46EF-A2ED-95F00A2729F8}"/>
                </c:ext>
              </c:extLst>
            </c:dLbl>
            <c:dLbl>
              <c:idx val="1"/>
              <c:layout>
                <c:manualLayout>
                  <c:x val="-0.12949260042283298"/>
                  <c:y val="-2.2559043745227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51-46EF-A2ED-95F00A2729F8}"/>
                </c:ext>
              </c:extLst>
            </c:dLbl>
            <c:dLbl>
              <c:idx val="2"/>
              <c:layout>
                <c:manualLayout>
                  <c:x val="0"/>
                  <c:y val="-0.140994023407672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51-46EF-A2ED-95F00A2729F8}"/>
                </c:ext>
              </c:extLst>
            </c:dLbl>
            <c:dLbl>
              <c:idx val="3"/>
              <c:layout>
                <c:manualLayout>
                  <c:x val="4.2283298097251572E-2"/>
                  <c:y val="5.63976093630688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51-46EF-A2ED-95F00A2729F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051-46EF-A2ED-95F00A272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Lapas1!$A$30:$A$34</c:f>
              <c:strCache>
                <c:ptCount val="4"/>
                <c:pt idx="0">
                  <c:v>visiškai sutinku</c:v>
                </c:pt>
                <c:pt idx="1">
                  <c:v>ko gero sutinku</c:v>
                </c:pt>
                <c:pt idx="2">
                  <c:v>ko gero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Lapas1!$B$30:$B$34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51-46EF-A2ED-95F00A2729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Lapas1!$B$35</c:f>
              <c:strCache>
                <c:ptCount val="1"/>
                <c:pt idx="0">
                  <c:v> Ar pamokose pakankamai naudojamos šiuolaikinės technologijos pateikiant mokymosi medžiagą?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CC-4B33-9611-AB303AD2AA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CC-4B33-9611-AB303AD2AAD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6CC-4B33-9611-AB303AD2AAD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6CC-4B33-9611-AB303AD2A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Lapas1!$A$36:$A$37</c:f>
              <c:strCache>
                <c:ptCount val="2"/>
                <c:pt idx="0">
                  <c:v>Taip</c:v>
                </c:pt>
                <c:pt idx="1">
                  <c:v>Ne</c:v>
                </c:pt>
              </c:strCache>
            </c:strRef>
          </c:cat>
          <c:val>
            <c:numRef>
              <c:f>Lapas1!$B$36:$B$37</c:f>
              <c:numCache>
                <c:formatCode>General</c:formatCode>
                <c:ptCount val="2"/>
                <c:pt idx="0">
                  <c:v>19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CC-4B33-9611-AB303AD2AAD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6043228121404784"/>
          <c:y val="0.17622129441372791"/>
          <c:w val="0.64625873233551234"/>
          <c:h val="0.72423852683136747"/>
        </c:manualLayout>
      </c:layout>
      <c:pieChart>
        <c:varyColors val="1"/>
        <c:ser>
          <c:idx val="0"/>
          <c:order val="0"/>
          <c:tx>
            <c:strRef>
              <c:f>Lapas1!$B$40</c:f>
              <c:strCache>
                <c:ptCount val="1"/>
                <c:pt idx="0">
                  <c:v>Ar žadi keisti gimnaziją?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DF-4119-A346-CB97FE72D9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DF-4119-A346-CB97FE72D9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DF-4119-A346-CB97FE72D9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DF-4119-A346-CB97FE72D99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7DF-4119-A346-CB97FE72D99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7DF-4119-A346-CB97FE72D99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DF-4119-A346-CB97FE72D995}"/>
                </c:ext>
              </c:extLst>
            </c:dLbl>
            <c:dLbl>
              <c:idx val="3"/>
              <c:layout>
                <c:manualLayout>
                  <c:x val="-0.23675132418265038"/>
                  <c:y val="9.46288913762967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err="1" smtClean="0"/>
                      <a:t>Taip</a:t>
                    </a:r>
                    <a:r>
                      <a:rPr lang="en-US" sz="1600" baseline="0" dirty="0"/>
                      <a:t>
</a:t>
                    </a:r>
                    <a:fld id="{A425B4C9-363F-4257-A401-BFB539DFBA6C}" type="PERCENTAGE">
                      <a:rPr lang="en-US" sz="1600" baseline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[PROCENTAI]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7DF-4119-A346-CB97FE72D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Lapas1!$A$41:$A$44</c:f>
              <c:strCache>
                <c:ptCount val="4"/>
                <c:pt idx="0">
                  <c:v>Tikrai ne</c:v>
                </c:pt>
                <c:pt idx="1">
                  <c:v>Jei įstosiu į kitą gimnaziją</c:v>
                </c:pt>
                <c:pt idx="2">
                  <c:v>Dar neapsisprendžiau</c:v>
                </c:pt>
                <c:pt idx="3">
                  <c:v>Ne</c:v>
                </c:pt>
              </c:strCache>
            </c:strRef>
          </c:cat>
          <c:val>
            <c:numRef>
              <c:f>Lapas1!$B$41:$B$44</c:f>
              <c:numCache>
                <c:formatCode>General</c:formatCode>
                <c:ptCount val="4"/>
                <c:pt idx="0">
                  <c:v>18</c:v>
                </c:pt>
                <c:pt idx="1">
                  <c:v>10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DF-4119-A346-CB97FE72D99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Lapas1!$B$46</c:f>
              <c:strCache>
                <c:ptCount val="1"/>
                <c:pt idx="0">
                  <c:v>Jeigu turėtumei galimybę gimnazijoje ką nors pakeisti, ką keistumei?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4D-42A5-B054-4B2543091C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4D-42A5-B054-4B2543091C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4D-42A5-B054-4B2543091C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4D-42A5-B054-4B2543091C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4D-42A5-B054-4B2543091C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84D-42A5-B054-4B2543091C02}"/>
                </c:ext>
              </c:extLst>
            </c:dLbl>
            <c:dLbl>
              <c:idx val="1"/>
              <c:layout>
                <c:manualLayout>
                  <c:x val="0.2116802360371948"/>
                  <c:y val="-1.12162648204282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4D-42A5-B054-4B2543091C0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84D-42A5-B054-4B2543091C0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84D-42A5-B054-4B2543091C02}"/>
                </c:ext>
              </c:extLst>
            </c:dLbl>
            <c:dLbl>
              <c:idx val="4"/>
              <c:layout>
                <c:manualLayout>
                  <c:x val="-2.7173075275351028E-2"/>
                  <c:y val="1.99075742161756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84D-42A5-B054-4B2543091C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Lapas1!$A$47:$A$51</c:f>
              <c:strCache>
                <c:ptCount val="5"/>
                <c:pt idx="0">
                  <c:v>Skambutį</c:v>
                </c:pt>
                <c:pt idx="1">
                  <c:v>Mokytojus</c:v>
                </c:pt>
                <c:pt idx="2">
                  <c:v>Biblioteką</c:v>
                </c:pt>
                <c:pt idx="3">
                  <c:v>Gimnazijos visų</c:v>
                </c:pt>
                <c:pt idx="4">
                  <c:v>Klasės draugus</c:v>
                </c:pt>
              </c:strCache>
            </c:strRef>
          </c:cat>
          <c:val>
            <c:numRef>
              <c:f>Lapas1!$B$47:$B$51</c:f>
              <c:numCache>
                <c:formatCode>General</c:formatCode>
                <c:ptCount val="5"/>
                <c:pt idx="0">
                  <c:v>18</c:v>
                </c:pt>
                <c:pt idx="1">
                  <c:v>19</c:v>
                </c:pt>
                <c:pt idx="2">
                  <c:v>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4D-42A5-B054-4B2543091C0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Kurį pasirenkamąjį dalyką rinksiesi III klasėje?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Lapas1!$A$2:$A$11</c:f>
              <c:strCache>
                <c:ptCount val="10"/>
                <c:pt idx="0">
                  <c:v>Ekonomika ir verslumas</c:v>
                </c:pt>
                <c:pt idx="1">
                  <c:v>Finansų ekonomika matematikoje</c:v>
                </c:pt>
                <c:pt idx="2">
                  <c:v>Prancūzų kalba</c:v>
                </c:pt>
                <c:pt idx="3">
                  <c:v>Visuotinė literatūra</c:v>
                </c:pt>
                <c:pt idx="4">
                  <c:v>Audiovizualinis vertimas</c:v>
                </c:pt>
                <c:pt idx="5">
                  <c:v>Braižyba</c:v>
                </c:pt>
                <c:pt idx="6">
                  <c:v>Teisė ir politika</c:v>
                </c:pt>
                <c:pt idx="7">
                  <c:v>Biotechnologijos</c:v>
                </c:pt>
                <c:pt idx="8">
                  <c:v>Psichologija</c:v>
                </c:pt>
                <c:pt idx="9">
                  <c:v>Medijų technologijos</c:v>
                </c:pt>
              </c:strCache>
            </c:strRef>
          </c:cat>
          <c:val>
            <c:numRef>
              <c:f>Lapas1!$B$2:$B$11</c:f>
              <c:numCache>
                <c:formatCode>General</c:formatCode>
                <c:ptCount val="10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9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6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D-46AF-83B2-4D8C233C91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885656"/>
        <c:axId val="6887296"/>
      </c:barChart>
      <c:catAx>
        <c:axId val="6885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887296"/>
        <c:crosses val="autoZero"/>
        <c:auto val="1"/>
        <c:lblAlgn val="ctr"/>
        <c:lblOffset val="100"/>
        <c:noMultiLvlLbl val="0"/>
      </c:catAx>
      <c:valAx>
        <c:axId val="6887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8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509394572025053"/>
          <c:y val="2.4887662578165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4512748015057617"/>
          <c:y val="0.16854478157102334"/>
          <c:w val="0.73608337579931948"/>
          <c:h val="0.39360611343766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Lapas1!$B$55</c:f>
              <c:strCache>
                <c:ptCount val="1"/>
                <c:pt idx="0">
                  <c:v>Jeigu norėtumei keisti gimnaziją, tai padarytumei dėl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Lapas1!$A$56:$A$65</c:f>
              <c:strCache>
                <c:ptCount val="10"/>
                <c:pt idx="0">
                  <c:v>nekeisčiau, viskas gerai</c:v>
                </c:pt>
                <c:pt idx="1">
                  <c:v>mokytojų bendravimo su tavimi</c:v>
                </c:pt>
                <c:pt idx="2">
                  <c:v>silpnai paruošiamų dalykų</c:v>
                </c:pt>
                <c:pt idx="3">
                  <c:v>silpnos klasės motyvacijos mokytis</c:v>
                </c:pt>
                <c:pt idx="4">
                  <c:v>santykių su bendraklasiais</c:v>
                </c:pt>
                <c:pt idx="5">
                  <c:v>bendros gimnazijos atmosferos</c:v>
                </c:pt>
                <c:pt idx="6">
                  <c:v>nejaukios gimnazijos aplinkos</c:v>
                </c:pt>
                <c:pt idx="7">
                  <c:v>gimnazijos taisyklių</c:v>
                </c:pt>
                <c:pt idx="8">
                  <c:v>gyvenamosios vietos</c:v>
                </c:pt>
                <c:pt idx="9">
                  <c:v>tėvų</c:v>
                </c:pt>
              </c:strCache>
            </c:strRef>
          </c:cat>
          <c:val>
            <c:numRef>
              <c:f>Lapas1!$B$56:$B$65</c:f>
              <c:numCache>
                <c:formatCode>General</c:formatCode>
                <c:ptCount val="10"/>
                <c:pt idx="0">
                  <c:v>15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6-4DB5-969A-2DE12313E4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59135688"/>
        <c:axId val="359130768"/>
      </c:barChart>
      <c:catAx>
        <c:axId val="359135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59130768"/>
        <c:crosses val="autoZero"/>
        <c:auto val="1"/>
        <c:lblAlgn val="ctr"/>
        <c:lblOffset val="100"/>
        <c:noMultiLvlLbl val="0"/>
      </c:catAx>
      <c:valAx>
        <c:axId val="359130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13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Lapas1!$J$1</c:f>
              <c:strCache>
                <c:ptCount val="1"/>
                <c:pt idx="0">
                  <c:v>Kurį pasirenkamąjį dalyką rinksiesi III klasėje?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Lapas1!$I$2:$I$10</c:f>
              <c:strCache>
                <c:ptCount val="9"/>
                <c:pt idx="0">
                  <c:v>Ekonomika ir verslumas</c:v>
                </c:pt>
                <c:pt idx="1">
                  <c:v>Finansų ekonomika matematikoje</c:v>
                </c:pt>
                <c:pt idx="2">
                  <c:v>Prancūzų kalba</c:v>
                </c:pt>
                <c:pt idx="3">
                  <c:v>Audiovizualinis vertimas</c:v>
                </c:pt>
                <c:pt idx="4">
                  <c:v>Braižyba</c:v>
                </c:pt>
                <c:pt idx="5">
                  <c:v>Teisė ir politika</c:v>
                </c:pt>
                <c:pt idx="6">
                  <c:v>Biotechnologijos</c:v>
                </c:pt>
                <c:pt idx="7">
                  <c:v>Psichologija</c:v>
                </c:pt>
                <c:pt idx="8">
                  <c:v>Medijų technologijos</c:v>
                </c:pt>
              </c:strCache>
            </c:strRef>
          </c:cat>
          <c:val>
            <c:numRef>
              <c:f>Lapas1!$J$2:$J$10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6-4993-A1BC-34EF17BD27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44089080"/>
        <c:axId val="444092360"/>
      </c:barChart>
      <c:catAx>
        <c:axId val="444089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4092360"/>
        <c:crosses val="autoZero"/>
        <c:auto val="1"/>
        <c:lblAlgn val="ctr"/>
        <c:lblOffset val="100"/>
        <c:noMultiLvlLbl val="0"/>
      </c:catAx>
      <c:valAx>
        <c:axId val="444092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08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dirty="0"/>
              <a:t>Ar tau būtų naudinga dalyko mokytojo pagalba po pamokų ruoštis egzaminams?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Lapas1!$B$13</c:f>
              <c:strCache>
                <c:ptCount val="1"/>
                <c:pt idx="0">
                  <c:v>Ar tau būtų naudinga dalyko mokytojo pagalba po pamokų ruoštis egzaminams?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95-469F-9C70-0693F76CC7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95-469F-9C70-0693F76CC7E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D95-469F-9C70-0693F76CC7E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D95-469F-9C70-0693F76CC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Lapas1!$A$14:$A$15</c:f>
              <c:strCache>
                <c:ptCount val="2"/>
                <c:pt idx="0">
                  <c:v>Taip</c:v>
                </c:pt>
                <c:pt idx="1">
                  <c:v>Ne</c:v>
                </c:pt>
              </c:strCache>
            </c:strRef>
          </c:cat>
          <c:val>
            <c:numRef>
              <c:f>Lapas1!$B$14:$B$15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95-469F-9C70-0693F76CC7E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3374880072358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Lapas1!$B$17</c:f>
              <c:strCache>
                <c:ptCount val="1"/>
                <c:pt idx="0">
                  <c:v>Gimnazijoje jaučiuosi gerai..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5E-4BF7-AD72-7DFEA8BD1D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5E-4BF7-AD72-7DFEA8BD1D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C5E-4BF7-AD72-7DFEA8BD1D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C5E-4BF7-AD72-7DFEA8BD1D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C5E-4BF7-AD72-7DFEA8BD1D4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C5E-4BF7-AD72-7DFEA8BD1D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C5E-4BF7-AD72-7DFEA8BD1D4B}"/>
                </c:ext>
              </c:extLst>
            </c:dLbl>
            <c:dLbl>
              <c:idx val="2"/>
              <c:layout>
                <c:manualLayout>
                  <c:x val="-0.13955984970477725"/>
                  <c:y val="0.209876543209876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C5E-4BF7-AD72-7DFEA8BD1D4B}"/>
                </c:ext>
              </c:extLst>
            </c:dLbl>
            <c:dLbl>
              <c:idx val="3"/>
              <c:layout>
                <c:manualLayout>
                  <c:x val="-0.26033279656468067"/>
                  <c:y val="5.2469135802469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C5E-4BF7-AD72-7DFEA8BD1D4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C5E-4BF7-AD72-7DFEA8BD1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Lapas1!$A$18:$A$22</c:f>
              <c:strCache>
                <c:ptCount val="4"/>
                <c:pt idx="0">
                  <c:v>visiškai sutinku</c:v>
                </c:pt>
                <c:pt idx="1">
                  <c:v>ko gero sutinku</c:v>
                </c:pt>
                <c:pt idx="2">
                  <c:v>ko gero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Lapas1!$B$18:$B$22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5E-4BF7-AD72-7DFEA8BD1D4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/>
              <a:t>Gimnazijoje gaunu tai </a:t>
            </a:r>
            <a:r>
              <a:rPr lang="lt-LT" sz="1800" dirty="0"/>
              <a:t>dėl</a:t>
            </a:r>
            <a:r>
              <a:rPr lang="lt-LT" dirty="0"/>
              <a:t> ko į ją einu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Lapas1!$B$23</c:f>
              <c:strCache>
                <c:ptCount val="1"/>
                <c:pt idx="0">
                  <c:v>Gimnazijoje gaunu tai dėl ko į ją einu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57-4C8A-9D12-D8011A9998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57-4C8A-9D12-D8011A9998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F57-4C8A-9D12-D8011A9998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F57-4C8A-9D12-D8011A999865}"/>
              </c:ext>
            </c:extLst>
          </c:dPt>
          <c:dLbls>
            <c:dLbl>
              <c:idx val="0"/>
              <c:layout>
                <c:manualLayout>
                  <c:x val="7.1325862083646288E-2"/>
                  <c:y val="9.3056055449063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57-4C8A-9D12-D8011A999865}"/>
                </c:ext>
              </c:extLst>
            </c:dLbl>
            <c:dLbl>
              <c:idx val="1"/>
              <c:layout>
                <c:manualLayout>
                  <c:x val="0.12884671860271604"/>
                  <c:y val="1.0339442274443185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57-4C8A-9D12-D8011A99986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F57-4C8A-9D12-D8011A99986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F57-4C8A-9D12-D8011A999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Lapas1!$A$24:$A$27</c:f>
              <c:strCache>
                <c:ptCount val="4"/>
                <c:pt idx="0">
                  <c:v>visiškai sutinku</c:v>
                </c:pt>
                <c:pt idx="1">
                  <c:v>ko gero sutinku</c:v>
                </c:pt>
                <c:pt idx="2">
                  <c:v>ko gero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Lapas1!$B$24:$B$27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57-4C8A-9D12-D8011A99986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Lapas1!$B$29</c:f>
              <c:strCache>
                <c:ptCount val="1"/>
                <c:pt idx="0">
                  <c:v>Gimnazijoje pakanka renginių, švenčių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92-4A6A-B74B-31EC0C016F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92-4A6A-B74B-31EC0C016F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92-4A6A-B74B-31EC0C016F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92-4A6A-B74B-31EC0C016F7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B92-4A6A-B74B-31EC0C016F72}"/>
                </c:ext>
              </c:extLst>
            </c:dLbl>
            <c:dLbl>
              <c:idx val="1"/>
              <c:layout>
                <c:manualLayout>
                  <c:x val="0.1284916201117318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92-4A6A-B74B-31EC0C016F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B92-4A6A-B74B-31EC0C016F72}"/>
                </c:ext>
              </c:extLst>
            </c:dLbl>
            <c:dLbl>
              <c:idx val="3"/>
              <c:layout>
                <c:manualLayout>
                  <c:x val="-0.10428305400372435"/>
                  <c:y val="7.7541642734060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B92-4A6A-B74B-31EC0C016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Lapas1!$A$30:$A$33</c:f>
              <c:strCache>
                <c:ptCount val="4"/>
                <c:pt idx="0">
                  <c:v>visiškai sutinku</c:v>
                </c:pt>
                <c:pt idx="1">
                  <c:v>ko gero sutinku</c:v>
                </c:pt>
                <c:pt idx="2">
                  <c:v>ko gero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Lapas1!$B$30:$B$33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92-4A6A-B74B-31EC0C016F7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Lapas1!$B$35</c:f>
              <c:strCache>
                <c:ptCount val="1"/>
                <c:pt idx="0">
                  <c:v> Ar pamokose pakankamai naudojamos šiuolaikinės technologijos pateikiant mokymosi medžiagą?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A0-4CBC-B5BD-2A042C70E3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A0-4CBC-B5BD-2A042C70E3B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BA0-4CBC-B5BD-2A042C70E3B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BA0-4CBC-B5BD-2A042C70E3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Lapas1!$A$36:$A$37</c:f>
              <c:strCache>
                <c:ptCount val="2"/>
                <c:pt idx="0">
                  <c:v>Taip</c:v>
                </c:pt>
                <c:pt idx="1">
                  <c:v>Ne</c:v>
                </c:pt>
              </c:strCache>
            </c:strRef>
          </c:cat>
          <c:val>
            <c:numRef>
              <c:f>Lapas1!$B$36:$B$37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A0-4CBC-B5BD-2A042C70E3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8529486548556429"/>
          <c:y val="0.17318840511504716"/>
          <c:w val="0.63461880741469812"/>
          <c:h val="0.72825912009593063"/>
        </c:manualLayout>
      </c:layout>
      <c:pieChart>
        <c:varyColors val="1"/>
        <c:ser>
          <c:idx val="0"/>
          <c:order val="0"/>
          <c:tx>
            <c:strRef>
              <c:f>Lapas1!$B$40</c:f>
              <c:strCache>
                <c:ptCount val="1"/>
                <c:pt idx="0">
                  <c:v>Ar žadi keisti gimnaziją?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78-4294-B851-3DD35EC668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78-4294-B851-3DD35EC668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78-4294-B851-3DD35EC6687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378-4294-B851-3DD35EC668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78-4294-B851-3DD35EC6687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378-4294-B851-3DD35EC66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Lapas1!$A$41:$A$43</c:f>
              <c:strCache>
                <c:ptCount val="3"/>
                <c:pt idx="0">
                  <c:v>Tikrai ne</c:v>
                </c:pt>
                <c:pt idx="1">
                  <c:v>Jei įstosiu į kitą gimnaziją</c:v>
                </c:pt>
                <c:pt idx="2">
                  <c:v>Dar neapsisprendžiau</c:v>
                </c:pt>
              </c:strCache>
            </c:strRef>
          </c:cat>
          <c:val>
            <c:numRef>
              <c:f>Lapas1!$B$41:$B$43</c:f>
              <c:numCache>
                <c:formatCode>General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78-4294-B851-3DD35EC6687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Lapas1!$B$55</c:f>
              <c:strCache>
                <c:ptCount val="1"/>
                <c:pt idx="0">
                  <c:v>Jeigu norėtumei keisti gimnaziją, tai padarytumei dėl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Lapas1!$A$56:$A$66</c:f>
              <c:strCache>
                <c:ptCount val="11"/>
                <c:pt idx="0">
                  <c:v>nekeisčiau, viskas gerai</c:v>
                </c:pt>
                <c:pt idx="1">
                  <c:v>mokytojų bendravimo su tavimi</c:v>
                </c:pt>
                <c:pt idx="2">
                  <c:v>silpnai paruošiamų dalykų</c:v>
                </c:pt>
                <c:pt idx="3">
                  <c:v>silpnos klasės motyvacijos mokytis</c:v>
                </c:pt>
                <c:pt idx="4">
                  <c:v>santykių su bendraklasiais</c:v>
                </c:pt>
                <c:pt idx="5">
                  <c:v>bendros gimnazijos atmosferos</c:v>
                </c:pt>
                <c:pt idx="6">
                  <c:v>nejaukios gimnazijos aplinkos</c:v>
                </c:pt>
                <c:pt idx="7">
                  <c:v>gimnazijos taisyklių</c:v>
                </c:pt>
                <c:pt idx="8">
                  <c:v>gyvenamosios vietos</c:v>
                </c:pt>
                <c:pt idx="9">
                  <c:v>tėvų</c:v>
                </c:pt>
                <c:pt idx="10">
                  <c:v>nejaukios gimnazijos aplinkos</c:v>
                </c:pt>
              </c:strCache>
            </c:strRef>
          </c:cat>
          <c:val>
            <c:numRef>
              <c:f>Lapas1!$B$56:$B$66</c:f>
              <c:numCache>
                <c:formatCode>General</c:formatCode>
                <c:ptCount val="11"/>
                <c:pt idx="0">
                  <c:v>12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B-49F3-B894-D0EC4C969C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55163440"/>
        <c:axId val="355164096"/>
      </c:barChart>
      <c:catAx>
        <c:axId val="35516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55164096"/>
        <c:crosses val="autoZero"/>
        <c:auto val="1"/>
        <c:lblAlgn val="ctr"/>
        <c:lblOffset val="100"/>
        <c:noMultiLvlLbl val="0"/>
      </c:catAx>
      <c:valAx>
        <c:axId val="355164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516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dirty="0"/>
              <a:t>Jeigu turėtumei galimybę gimnazijoje ką nors pakeisti, ką keistumei?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Lapas1!$B$46</c:f>
              <c:strCache>
                <c:ptCount val="1"/>
                <c:pt idx="0">
                  <c:v>Jeigu turėtumei galimybę gimnazijoje ką nors pakeisti, ką keistumei?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FB-48EE-A475-55AEDA91CC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FB-48EE-A475-55AEDA91CC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FB-48EE-A475-55AEDA91CC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FB-48EE-A475-55AEDA91CC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FB-48EE-A475-55AEDA91CC3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2FB-48EE-A475-55AEDA91CC3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2FB-48EE-A475-55AEDA91CC3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2FB-48EE-A475-55AEDA91CC3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2FB-48EE-A475-55AEDA91CC32}"/>
                </c:ext>
              </c:extLst>
            </c:dLbl>
            <c:dLbl>
              <c:idx val="2"/>
              <c:layout>
                <c:manualLayout>
                  <c:x val="0.12643678160919541"/>
                  <c:y val="-6.5973474642899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FB-48EE-A475-55AEDA91CC32}"/>
                </c:ext>
              </c:extLst>
            </c:dLbl>
            <c:dLbl>
              <c:idx val="3"/>
              <c:layout>
                <c:manualLayout>
                  <c:x val="6.6666666666666582E-2"/>
                  <c:y val="-1.051738895254267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2FB-48EE-A475-55AEDA91CC32}"/>
                </c:ext>
              </c:extLst>
            </c:dLbl>
            <c:dLbl>
              <c:idx val="4"/>
              <c:layout>
                <c:manualLayout>
                  <c:x val="-0.21379310344827587"/>
                  <c:y val="-1.051738895254267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2FB-48EE-A475-55AEDA91CC3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2FB-48EE-A475-55AEDA91CC32}"/>
                </c:ext>
              </c:extLst>
            </c:dLbl>
            <c:dLbl>
              <c:idx val="6"/>
              <c:layout>
                <c:manualLayout>
                  <c:x val="-0.1287356321839081"/>
                  <c:y val="4.0157767173938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2FB-48EE-A475-55AEDA91C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Lapas1!$A$47:$A$53</c:f>
              <c:strCache>
                <c:ptCount val="7"/>
                <c:pt idx="0">
                  <c:v>Skambutį</c:v>
                </c:pt>
                <c:pt idx="1">
                  <c:v>Mokytojus</c:v>
                </c:pt>
                <c:pt idx="2">
                  <c:v>Biblioteką</c:v>
                </c:pt>
                <c:pt idx="3">
                  <c:v>Gimnazijos visų</c:v>
                </c:pt>
                <c:pt idx="4">
                  <c:v>Klasės draugus</c:v>
                </c:pt>
                <c:pt idx="5">
                  <c:v>Klasės auklėtoją</c:v>
                </c:pt>
                <c:pt idx="6">
                  <c:v>Kita</c:v>
                </c:pt>
              </c:strCache>
            </c:strRef>
          </c:cat>
          <c:val>
            <c:numRef>
              <c:f>Lapas1!$B$47:$B$53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9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FB-48EE-A475-55AEDA91CC3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Lapas1!$B$13</c:f>
              <c:strCache>
                <c:ptCount val="1"/>
                <c:pt idx="0">
                  <c:v>Ar tau būtų naudinga dalyko mokytojo pagalba po pamokų ruoštis egzaminams?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03-4613-B396-130BC70E80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03-4613-B396-130BC70E807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D03-4613-B396-130BC70E80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D03-4613-B396-130BC70E8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Lapas1!$A$14:$A$15</c:f>
              <c:strCache>
                <c:ptCount val="2"/>
                <c:pt idx="0">
                  <c:v>Taip</c:v>
                </c:pt>
                <c:pt idx="1">
                  <c:v>Ne</c:v>
                </c:pt>
              </c:strCache>
            </c:strRef>
          </c:cat>
          <c:val>
            <c:numRef>
              <c:f>Lapas1!$B$14:$B$15</c:f>
              <c:numCache>
                <c:formatCode>General</c:formatCode>
                <c:ptCount val="2"/>
                <c:pt idx="0">
                  <c:v>19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3-4613-B396-130BC70E807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Lapas1!$B$17</c:f>
              <c:strCache>
                <c:ptCount val="1"/>
                <c:pt idx="0">
                  <c:v>Gimnazijoje jaučiuosi gerai..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69-4982-9D2F-99F9923131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69-4982-9D2F-99F9923131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169-4982-9D2F-99F99231311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169-4982-9D2F-99F992313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Lapas1!$A$18:$A$19</c:f>
              <c:strCache>
                <c:ptCount val="2"/>
                <c:pt idx="0">
                  <c:v>visiškai sutinku</c:v>
                </c:pt>
                <c:pt idx="1">
                  <c:v>ko gero sutinku</c:v>
                </c:pt>
              </c:strCache>
            </c:strRef>
          </c:cat>
          <c:val>
            <c:numRef>
              <c:f>Lapas1!$B$18:$B$19</c:f>
              <c:numCache>
                <c:formatCode>General</c:formatCode>
                <c:ptCount val="2"/>
                <c:pt idx="0">
                  <c:v>16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69-4982-9D2F-99F99231311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3514889586170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Lapas1!$B$29</c:f>
              <c:strCache>
                <c:ptCount val="1"/>
                <c:pt idx="0">
                  <c:v>Gimnazijoje pakanka renginių, švenčių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36-4728-AF52-1019B8500E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36-4728-AF52-1019B8500E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36-4728-AF52-1019B8500E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36-4728-AF52-1019B8500E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E36-4728-AF52-1019B8500E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E36-4728-AF52-1019B8500EA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E36-4728-AF52-1019B8500EA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E36-4728-AF52-1019B8500EA2}"/>
                </c:ext>
              </c:extLst>
            </c:dLbl>
            <c:dLbl>
              <c:idx val="3"/>
              <c:layout>
                <c:manualLayout>
                  <c:x val="0.39827891091926765"/>
                  <c:y val="8.0066261733848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E36-4728-AF52-1019B8500EA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E36-4728-AF52-1019B8500E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Lapas1!$A$30:$A$34</c:f>
              <c:strCache>
                <c:ptCount val="4"/>
                <c:pt idx="0">
                  <c:v>visiškai sutinku</c:v>
                </c:pt>
                <c:pt idx="1">
                  <c:v>ko gero sutinku</c:v>
                </c:pt>
                <c:pt idx="2">
                  <c:v>ko gero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Lapas1!$B$30:$B$34</c:f>
              <c:numCache>
                <c:formatCode>General</c:formatCode>
                <c:ptCount val="5"/>
                <c:pt idx="0">
                  <c:v>16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36-4728-AF52-1019B8500EA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Lapas1!$B$23</c:f>
              <c:strCache>
                <c:ptCount val="1"/>
                <c:pt idx="0">
                  <c:v>Gimnazijoje gaunu tai dėl ko į ją einu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60-4682-A279-D91DC6AE01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60-4682-A279-D91DC6AE01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60-4682-A279-D91DC6AE01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F60-4682-A279-D91DC6AE01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F60-4682-A279-D91DC6AE01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F60-4682-A279-D91DC6AE01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60-4682-A279-D91DC6AE0171}"/>
                </c:ext>
              </c:extLst>
            </c:dLbl>
            <c:dLbl>
              <c:idx val="3"/>
              <c:layout>
                <c:manualLayout>
                  <c:x val="-0.16212406015037595"/>
                  <c:y val="9.3870789618995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60-4682-A279-D91DC6AE0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Lapas1!$A$24:$A$27</c:f>
              <c:strCache>
                <c:ptCount val="4"/>
                <c:pt idx="0">
                  <c:v>visiškai sutinku</c:v>
                </c:pt>
                <c:pt idx="1">
                  <c:v>ko gero sutinku</c:v>
                </c:pt>
                <c:pt idx="2">
                  <c:v>ko gero nesutinku</c:v>
                </c:pt>
                <c:pt idx="3">
                  <c:v>visiškai nesutinku</c:v>
                </c:pt>
              </c:strCache>
            </c:strRef>
          </c:cat>
          <c:val>
            <c:numRef>
              <c:f>Lapas1!$B$24:$B$27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60-4682-A279-D91DC6AE017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610338351166434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1828424154492151"/>
          <c:y val="0.26764676935786114"/>
          <c:w val="0.58883620985401786"/>
          <c:h val="0.64811088552935736"/>
        </c:manualLayout>
      </c:layout>
      <c:pieChart>
        <c:varyColors val="1"/>
        <c:ser>
          <c:idx val="0"/>
          <c:order val="0"/>
          <c:tx>
            <c:strRef>
              <c:f>Lapas1!$B$35</c:f>
              <c:strCache>
                <c:ptCount val="1"/>
                <c:pt idx="0">
                  <c:v> Ar pamokose pakankamai naudojamos šiuolaikinės technologijos pateikiant mokymosi medžiagą?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83-42A5-A38D-089907D410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83-42A5-A38D-089907D410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83-42A5-A38D-089907D4101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083-42A5-A38D-089907D41010}"/>
                </c:ext>
              </c:extLst>
            </c:dLbl>
            <c:dLbl>
              <c:idx val="1"/>
              <c:layout>
                <c:manualLayout>
                  <c:x val="-0.10416006122779249"/>
                  <c:y val="6.4313184290849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83-42A5-A38D-089907D4101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083-42A5-A38D-089907D41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Lapas1!$A$36:$A$38</c:f>
              <c:strCache>
                <c:ptCount val="2"/>
                <c:pt idx="0">
                  <c:v>Taip</c:v>
                </c:pt>
                <c:pt idx="1">
                  <c:v>Ne</c:v>
                </c:pt>
              </c:strCache>
            </c:strRef>
          </c:cat>
          <c:val>
            <c:numRef>
              <c:f>Lapas1!$B$36:$B$38</c:f>
              <c:numCache>
                <c:formatCode>General</c:formatCode>
                <c:ptCount val="3"/>
                <c:pt idx="0">
                  <c:v>25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83-42A5-A38D-089907D4101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0432386169120165"/>
          <c:y val="0.18485946122451338"/>
          <c:w val="0.60669754515979624"/>
          <c:h val="0.72494084711882822"/>
        </c:manualLayout>
      </c:layout>
      <c:pieChart>
        <c:varyColors val="1"/>
        <c:ser>
          <c:idx val="0"/>
          <c:order val="0"/>
          <c:tx>
            <c:strRef>
              <c:f>Lapas1!$B$40</c:f>
              <c:strCache>
                <c:ptCount val="1"/>
                <c:pt idx="0">
                  <c:v>Ar žadi keisti gimnaziją?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DD-4A0C-9F3F-5225A730A4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DD-4A0C-9F3F-5225A730A4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DD-4A0C-9F3F-5225A730A4F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7DD-4A0C-9F3F-5225A730A4F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7DD-4A0C-9F3F-5225A730A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Lapas1!$A$41:$A$43</c:f>
              <c:strCache>
                <c:ptCount val="3"/>
                <c:pt idx="0">
                  <c:v>Tikrai ne</c:v>
                </c:pt>
                <c:pt idx="1">
                  <c:v>Jei įstosiu į kitą gimnaziją</c:v>
                </c:pt>
                <c:pt idx="2">
                  <c:v>Dar neapsisprendžiau</c:v>
                </c:pt>
              </c:strCache>
            </c:strRef>
          </c:cat>
          <c:val>
            <c:numRef>
              <c:f>Lapas1!$B$41:$B$43</c:f>
              <c:numCache>
                <c:formatCode>General</c:formatCode>
                <c:ptCount val="3"/>
                <c:pt idx="0">
                  <c:v>19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DD-4A0C-9F3F-5225A730A4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963B2-857B-4CD4-B5CB-7BA30E0CBC1B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09109-6153-41E0-9B84-5ED4BB63ABD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101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9109-6153-41E0-9B84-5ED4BB63ABD3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505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8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578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80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385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95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8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893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24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832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625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072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56F0F9-57AC-4BD0-8F04-FF5E5B339F10}" type="datetimeFigureOut">
              <a:rPr lang="lt-LT" smtClean="0"/>
              <a:t>2019-04-02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98223C-0925-41BD-9590-59153D080330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7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rgbClr val="002060"/>
                </a:solidFill>
              </a:rPr>
              <a:t>2 klasių mokinių poreikių tyrimas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876049" cy="1143000"/>
          </a:xfrm>
        </p:spPr>
        <p:txBody>
          <a:bodyPr/>
          <a:lstStyle/>
          <a:p>
            <a:endParaRPr lang="lt-LT" dirty="0" smtClean="0"/>
          </a:p>
          <a:p>
            <a:pPr algn="r"/>
            <a:r>
              <a:rPr lang="lt-LT" sz="2000" dirty="0" smtClean="0"/>
              <a:t>Atliko psichologė Indrė Kazlauskaitė </a:t>
            </a:r>
            <a:r>
              <a:rPr lang="lt-LT" sz="2000" dirty="0" err="1" smtClean="0"/>
              <a:t>Nefė</a:t>
            </a:r>
            <a:endParaRPr lang="lt-LT" sz="2000" dirty="0"/>
          </a:p>
        </p:txBody>
      </p:sp>
      <p:pic>
        <p:nvPicPr>
          <p:cNvPr id="1026" name="Picture 2" descr="Image result for santaros gimnazija logoti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96862"/>
            <a:ext cx="1381125" cy="20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4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42340" y="146903"/>
            <a:ext cx="10739120" cy="1450757"/>
          </a:xfrm>
        </p:spPr>
        <p:txBody>
          <a:bodyPr/>
          <a:lstStyle/>
          <a:p>
            <a:pPr algn="ctr"/>
            <a:r>
              <a:rPr lang="lt-LT" dirty="0"/>
              <a:t>2B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394447"/>
              </p:ext>
            </p:extLst>
          </p:nvPr>
        </p:nvGraphicFramePr>
        <p:xfrm>
          <a:off x="500063" y="1737360"/>
          <a:ext cx="5811837" cy="458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33229"/>
              </p:ext>
            </p:extLst>
          </p:nvPr>
        </p:nvGraphicFramePr>
        <p:xfrm>
          <a:off x="6609079" y="2188210"/>
          <a:ext cx="4635501" cy="413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985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70280" y="134203"/>
            <a:ext cx="10713720" cy="1450757"/>
          </a:xfrm>
        </p:spPr>
        <p:txBody>
          <a:bodyPr/>
          <a:lstStyle/>
          <a:p>
            <a:pPr algn="ctr"/>
            <a:r>
              <a:rPr lang="lt-LT" dirty="0"/>
              <a:t>2B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86486"/>
              </p:ext>
            </p:extLst>
          </p:nvPr>
        </p:nvGraphicFramePr>
        <p:xfrm>
          <a:off x="0" y="1737360"/>
          <a:ext cx="7200899" cy="4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540160"/>
              </p:ext>
            </p:extLst>
          </p:nvPr>
        </p:nvGraphicFramePr>
        <p:xfrm>
          <a:off x="5727700" y="1737360"/>
          <a:ext cx="60833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084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96962" y="121503"/>
            <a:ext cx="10840720" cy="1450757"/>
          </a:xfrm>
        </p:spPr>
        <p:txBody>
          <a:bodyPr/>
          <a:lstStyle/>
          <a:p>
            <a:pPr algn="ctr"/>
            <a:r>
              <a:rPr lang="lt-LT" dirty="0"/>
              <a:t>2C klasės mokinių poreikių tyrimo rezultatai</a:t>
            </a: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529969"/>
              </p:ext>
            </p:extLst>
          </p:nvPr>
        </p:nvGraphicFramePr>
        <p:xfrm>
          <a:off x="766762" y="1846263"/>
          <a:ext cx="10358437" cy="456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673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97280" y="172303"/>
            <a:ext cx="10764520" cy="1450757"/>
          </a:xfrm>
        </p:spPr>
        <p:txBody>
          <a:bodyPr/>
          <a:lstStyle/>
          <a:p>
            <a:pPr algn="ctr"/>
            <a:r>
              <a:rPr lang="lt-LT" dirty="0"/>
              <a:t>2C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281251"/>
              </p:ext>
            </p:extLst>
          </p:nvPr>
        </p:nvGraphicFramePr>
        <p:xfrm>
          <a:off x="482600" y="1737360"/>
          <a:ext cx="5753099" cy="44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893195"/>
              </p:ext>
            </p:extLst>
          </p:nvPr>
        </p:nvGraphicFramePr>
        <p:xfrm>
          <a:off x="6596380" y="1827848"/>
          <a:ext cx="4820920" cy="413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166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71880" y="159603"/>
            <a:ext cx="10713720" cy="1450757"/>
          </a:xfrm>
        </p:spPr>
        <p:txBody>
          <a:bodyPr/>
          <a:lstStyle/>
          <a:p>
            <a:pPr algn="ctr"/>
            <a:r>
              <a:rPr lang="lt-LT" dirty="0"/>
              <a:t>2C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003811"/>
              </p:ext>
            </p:extLst>
          </p:nvPr>
        </p:nvGraphicFramePr>
        <p:xfrm>
          <a:off x="939801" y="1737361"/>
          <a:ext cx="5587999" cy="442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11820"/>
              </p:ext>
            </p:extLst>
          </p:nvPr>
        </p:nvGraphicFramePr>
        <p:xfrm>
          <a:off x="5245100" y="1737360"/>
          <a:ext cx="6819900" cy="442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14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93470" y="146903"/>
            <a:ext cx="10650220" cy="1450757"/>
          </a:xfrm>
        </p:spPr>
        <p:txBody>
          <a:bodyPr/>
          <a:lstStyle/>
          <a:p>
            <a:pPr algn="ctr"/>
            <a:r>
              <a:rPr lang="lt-LT" dirty="0"/>
              <a:t>2C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046109"/>
              </p:ext>
            </p:extLst>
          </p:nvPr>
        </p:nvGraphicFramePr>
        <p:xfrm>
          <a:off x="551180" y="1737361"/>
          <a:ext cx="5575300" cy="456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459753"/>
              </p:ext>
            </p:extLst>
          </p:nvPr>
        </p:nvGraphicFramePr>
        <p:xfrm>
          <a:off x="6418580" y="2049465"/>
          <a:ext cx="4876800" cy="424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1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97280" y="134203"/>
            <a:ext cx="10688320" cy="1450757"/>
          </a:xfrm>
        </p:spPr>
        <p:txBody>
          <a:bodyPr/>
          <a:lstStyle/>
          <a:p>
            <a:pPr algn="ctr"/>
            <a:r>
              <a:rPr lang="lt-LT" dirty="0"/>
              <a:t>2C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796055"/>
              </p:ext>
            </p:extLst>
          </p:nvPr>
        </p:nvGraphicFramePr>
        <p:xfrm>
          <a:off x="5829299" y="1846263"/>
          <a:ext cx="6210301" cy="433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741081"/>
              </p:ext>
            </p:extLst>
          </p:nvPr>
        </p:nvGraphicFramePr>
        <p:xfrm>
          <a:off x="601980" y="1737360"/>
          <a:ext cx="5524500" cy="442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276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Rekomendacijos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94620" cy="452966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Da</a:t>
            </a:r>
            <a:r>
              <a:rPr lang="lt-LT" sz="2600" dirty="0" err="1" smtClean="0"/>
              <a:t>žniau</a:t>
            </a:r>
            <a:r>
              <a:rPr lang="lt-LT" sz="2600" dirty="0" smtClean="0"/>
              <a:t> taikyti išmaniąsias technologijas pamokose</a:t>
            </a:r>
          </a:p>
          <a:p>
            <a:pPr>
              <a:buFont typeface="Wingdings" panose="05000000000000000000" pitchFamily="2" charset="2"/>
              <a:buChar char="§"/>
            </a:pPr>
            <a:endParaRPr lang="lt-LT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lt-LT" sz="2600" dirty="0" smtClean="0"/>
              <a:t>Mokinių tarybai suorganizuoti naujos muzikos mokyklos skambučiui rinkimus</a:t>
            </a:r>
          </a:p>
          <a:p>
            <a:pPr>
              <a:buFont typeface="Wingdings" panose="05000000000000000000" pitchFamily="2" charset="2"/>
              <a:buChar char="§"/>
            </a:pPr>
            <a:endParaRPr lang="lt-LT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lt-LT" sz="2600" dirty="0" smtClean="0"/>
              <a:t>Organizuoti daugiau renginių įtraukiančių visą bendruomenę, ne atskiras jos dalis. Mokiniai norėtų gimnazijoje </a:t>
            </a:r>
            <a:r>
              <a:rPr lang="lt-LT" sz="2600" dirty="0" smtClean="0"/>
              <a:t>daugiau</a:t>
            </a:r>
            <a:r>
              <a:rPr lang="lt-LT" sz="2600" dirty="0" smtClean="0"/>
              <a:t> </a:t>
            </a:r>
            <a:r>
              <a:rPr lang="lt-LT" sz="2600" dirty="0" smtClean="0"/>
              <a:t>sporto renginių.</a:t>
            </a:r>
          </a:p>
          <a:p>
            <a:pPr>
              <a:buFont typeface="Wingdings" panose="05000000000000000000" pitchFamily="2" charset="2"/>
              <a:buChar char="§"/>
            </a:pPr>
            <a:endParaRPr lang="lt-LT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lt-LT" sz="2600" dirty="0" smtClean="0"/>
              <a:t>Nepamiršti dienyne mokiniams parašyti ne tik pastabas, bet ir pagyrimus už gerą darbą pamokose</a:t>
            </a:r>
          </a:p>
          <a:p>
            <a:pPr>
              <a:buFont typeface="Wingdings" panose="05000000000000000000" pitchFamily="2" charset="2"/>
              <a:buChar char="§"/>
            </a:pPr>
            <a:endParaRPr lang="lt-LT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lt-LT" sz="2600" dirty="0" smtClean="0"/>
              <a:t>Organizuoti komandinio darbo užduotis pamokose, dažniau rengti integruotas pamokas</a:t>
            </a:r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008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03300" y="108803"/>
            <a:ext cx="10718800" cy="1450757"/>
          </a:xfrm>
        </p:spPr>
        <p:txBody>
          <a:bodyPr/>
          <a:lstStyle/>
          <a:p>
            <a:pPr algn="ctr"/>
            <a:r>
              <a:rPr lang="lt-LT" dirty="0" smtClean="0"/>
              <a:t>2A klasės mokinių poreikių tyrimo rezultatai</a:t>
            </a:r>
            <a:endParaRPr lang="lt-LT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390793"/>
              </p:ext>
            </p:extLst>
          </p:nvPr>
        </p:nvGraphicFramePr>
        <p:xfrm>
          <a:off x="1096962" y="1846263"/>
          <a:ext cx="10193337" cy="442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088578"/>
              </p:ext>
            </p:extLst>
          </p:nvPr>
        </p:nvGraphicFramePr>
        <p:xfrm>
          <a:off x="1096962" y="1737361"/>
          <a:ext cx="10058718" cy="45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20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97280" y="197703"/>
            <a:ext cx="10713720" cy="1450757"/>
          </a:xfrm>
        </p:spPr>
        <p:txBody>
          <a:bodyPr/>
          <a:lstStyle/>
          <a:p>
            <a:pPr algn="ctr"/>
            <a:r>
              <a:rPr lang="lt-LT" dirty="0"/>
              <a:t>2A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917652"/>
              </p:ext>
            </p:extLst>
          </p:nvPr>
        </p:nvGraphicFramePr>
        <p:xfrm>
          <a:off x="177800" y="1737360"/>
          <a:ext cx="6451600" cy="449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796277"/>
              </p:ext>
            </p:extLst>
          </p:nvPr>
        </p:nvGraphicFramePr>
        <p:xfrm>
          <a:off x="5961380" y="1953258"/>
          <a:ext cx="5232400" cy="43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9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84580" y="96103"/>
            <a:ext cx="10586720" cy="1450757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rgbClr val="002060"/>
                </a:solidFill>
              </a:rPr>
              <a:t>2A klasės </a:t>
            </a:r>
            <a:r>
              <a:rPr lang="lt-LT" dirty="0">
                <a:solidFill>
                  <a:srgbClr val="002060"/>
                </a:solidFill>
              </a:rPr>
              <a:t>mokinių poreikių tyrimo rezultatai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935972"/>
              </p:ext>
            </p:extLst>
          </p:nvPr>
        </p:nvGraphicFramePr>
        <p:xfrm>
          <a:off x="792163" y="1833563"/>
          <a:ext cx="6129337" cy="43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739058"/>
              </p:ext>
            </p:extLst>
          </p:nvPr>
        </p:nvGraphicFramePr>
        <p:xfrm>
          <a:off x="6197283" y="1737360"/>
          <a:ext cx="5270500" cy="471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901885"/>
              </p:ext>
            </p:extLst>
          </p:nvPr>
        </p:nvGraphicFramePr>
        <p:xfrm>
          <a:off x="645160" y="1737360"/>
          <a:ext cx="5405120" cy="459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129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33780" y="146903"/>
            <a:ext cx="10599420" cy="1450757"/>
          </a:xfrm>
        </p:spPr>
        <p:txBody>
          <a:bodyPr/>
          <a:lstStyle/>
          <a:p>
            <a:pPr algn="ctr"/>
            <a:r>
              <a:rPr lang="lt-LT" dirty="0"/>
              <a:t>2A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848250"/>
              </p:ext>
            </p:extLst>
          </p:nvPr>
        </p:nvGraphicFramePr>
        <p:xfrm>
          <a:off x="865823" y="1737360"/>
          <a:ext cx="4999037" cy="454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670427"/>
              </p:ext>
            </p:extLst>
          </p:nvPr>
        </p:nvGraphicFramePr>
        <p:xfrm>
          <a:off x="6189980" y="2123440"/>
          <a:ext cx="4965700" cy="415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477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46480" y="146903"/>
            <a:ext cx="10675620" cy="1450757"/>
          </a:xfrm>
        </p:spPr>
        <p:txBody>
          <a:bodyPr/>
          <a:lstStyle/>
          <a:p>
            <a:pPr algn="ctr"/>
            <a:r>
              <a:rPr lang="lt-LT" dirty="0"/>
              <a:t>2A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300012"/>
              </p:ext>
            </p:extLst>
          </p:nvPr>
        </p:nvGraphicFramePr>
        <p:xfrm>
          <a:off x="480060" y="1737360"/>
          <a:ext cx="5367338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088134"/>
              </p:ext>
            </p:extLst>
          </p:nvPr>
        </p:nvGraphicFramePr>
        <p:xfrm>
          <a:off x="5283200" y="1737360"/>
          <a:ext cx="6692900" cy="471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36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82980" y="185003"/>
            <a:ext cx="10942320" cy="1450757"/>
          </a:xfrm>
        </p:spPr>
        <p:txBody>
          <a:bodyPr/>
          <a:lstStyle/>
          <a:p>
            <a:pPr algn="ctr"/>
            <a:r>
              <a:rPr lang="lt-LT" dirty="0" smtClean="0"/>
              <a:t>2B </a:t>
            </a:r>
            <a:r>
              <a:rPr lang="lt-LT" dirty="0"/>
              <a:t>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54830"/>
              </p:ext>
            </p:extLst>
          </p:nvPr>
        </p:nvGraphicFramePr>
        <p:xfrm>
          <a:off x="889000" y="1846263"/>
          <a:ext cx="10706100" cy="465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30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71880" y="185003"/>
            <a:ext cx="10764520" cy="1450757"/>
          </a:xfrm>
        </p:spPr>
        <p:txBody>
          <a:bodyPr/>
          <a:lstStyle/>
          <a:p>
            <a:pPr algn="ctr"/>
            <a:r>
              <a:rPr lang="lt-LT" dirty="0"/>
              <a:t>2B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723699"/>
              </p:ext>
            </p:extLst>
          </p:nvPr>
        </p:nvGraphicFramePr>
        <p:xfrm>
          <a:off x="601979" y="1737360"/>
          <a:ext cx="5608321" cy="471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220882"/>
              </p:ext>
            </p:extLst>
          </p:nvPr>
        </p:nvGraphicFramePr>
        <p:xfrm>
          <a:off x="6088380" y="2189165"/>
          <a:ext cx="5189220" cy="426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127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96963" y="185003"/>
            <a:ext cx="10866120" cy="1450757"/>
          </a:xfrm>
        </p:spPr>
        <p:txBody>
          <a:bodyPr/>
          <a:lstStyle/>
          <a:p>
            <a:pPr algn="ctr"/>
            <a:r>
              <a:rPr lang="lt-LT" dirty="0"/>
              <a:t>2B klasės mokinių poreikių tyrimo rezultatai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059030"/>
              </p:ext>
            </p:extLst>
          </p:nvPr>
        </p:nvGraphicFramePr>
        <p:xfrm>
          <a:off x="1096963" y="1846263"/>
          <a:ext cx="4910137" cy="450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00503"/>
              </p:ext>
            </p:extLst>
          </p:nvPr>
        </p:nvGraphicFramePr>
        <p:xfrm>
          <a:off x="6350000" y="1846263"/>
          <a:ext cx="4805680" cy="450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42924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</TotalTime>
  <Words>405</Words>
  <Application>Microsoft Office PowerPoint</Application>
  <PresentationFormat>Plačiaekranė</PresentationFormat>
  <Paragraphs>121</Paragraphs>
  <Slides>17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Retrospektyvinė</vt:lpstr>
      <vt:lpstr>2 klasių mokinių poreikių tyrimas</vt:lpstr>
      <vt:lpstr>2A klasės mokinių poreikių tyrimo rezultatai</vt:lpstr>
      <vt:lpstr>2A klasės mokinių poreikių tyrimo rezultatai</vt:lpstr>
      <vt:lpstr>2A klasės mokinių poreikių tyrimo rezultatai</vt:lpstr>
      <vt:lpstr>2A klasės mokinių poreikių tyrimo rezultatai</vt:lpstr>
      <vt:lpstr>2A klasės mokinių poreikių tyrimo rezultatai</vt:lpstr>
      <vt:lpstr>2B klasės mokinių poreikių tyrimo rezultatai</vt:lpstr>
      <vt:lpstr>2B klasės mokinių poreikių tyrimo rezultatai</vt:lpstr>
      <vt:lpstr>2B klasės mokinių poreikių tyrimo rezultatai</vt:lpstr>
      <vt:lpstr>2B klasės mokinių poreikių tyrimo rezultatai</vt:lpstr>
      <vt:lpstr>2B klasės mokinių poreikių tyrimo rezultatai</vt:lpstr>
      <vt:lpstr>2C klasės mokinių poreikių tyrimo rezultatai</vt:lpstr>
      <vt:lpstr>2C klasės mokinių poreikių tyrimo rezultatai</vt:lpstr>
      <vt:lpstr>2C klasės mokinių poreikių tyrimo rezultatai</vt:lpstr>
      <vt:lpstr>2C klasės mokinių poreikių tyrimo rezultatai</vt:lpstr>
      <vt:lpstr>2C klasės mokinių poreikių tyrimo rezultatai</vt:lpstr>
      <vt:lpstr>Rekomendacijos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klasių mokinių poreikių tyrimas</dc:title>
  <dc:creator>Indrė Kazlauskaitė</dc:creator>
  <cp:lastModifiedBy>Indrė Kazlauskaitė</cp:lastModifiedBy>
  <cp:revision>27</cp:revision>
  <dcterms:created xsi:type="dcterms:W3CDTF">2019-03-13T10:10:13Z</dcterms:created>
  <dcterms:modified xsi:type="dcterms:W3CDTF">2019-04-02T06:49:25Z</dcterms:modified>
</cp:coreProperties>
</file>