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8"/>
  </p:notesMasterIdLst>
  <p:handoutMasterIdLst>
    <p:handoutMasterId r:id="rId9"/>
  </p:handoutMasterIdLst>
  <p:sldIdLst>
    <p:sldId id="273" r:id="rId5"/>
    <p:sldId id="272" r:id="rId6"/>
    <p:sldId id="274" r:id="rId7"/>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A47EB0-50CB-472E-B999-8DB2BEEE45AE}" type="datetime1">
              <a:rPr lang="ru-RU" noProof="1" smtClean="0"/>
              <a:t>16.02.2022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EF054BB-8F28-4346-8754-0E5644500E18}" type="slidenum">
              <a:rPr lang="ru-RU" noProof="1" smtClean="0"/>
              <a:t>‹#›</a:t>
            </a:fld>
            <a:endParaRPr lang="ru-RU" noProof="1"/>
          </a:p>
        </p:txBody>
      </p:sp>
    </p:spTree>
    <p:extLst>
      <p:ext uri="{BB962C8B-B14F-4D97-AF65-F5344CB8AC3E}">
        <p14:creationId xmlns:p14="http://schemas.microsoft.com/office/powerpoint/2010/main" val="622230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400416-5C0D-44C7-8754-008C5B55F8BE}" type="datetime1">
              <a:rPr lang="ru-RU" noProof="1" smtClean="0"/>
              <a:t>16.02.2022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70A596-7141-45E9-836C-E467146705EF}" type="slidenum">
              <a:rPr lang="ru-RU" noProof="1" dirty="0" smtClean="0"/>
              <a:t>‹#›</a:t>
            </a:fld>
            <a:endParaRPr lang="ru-RU" noProof="1"/>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smtClean="0"/>
              <a:t>1</a:t>
            </a:fld>
            <a:endParaRPr lang="ru-RU" noProof="1"/>
          </a:p>
        </p:txBody>
      </p:sp>
    </p:spTree>
    <p:extLst>
      <p:ext uri="{BB962C8B-B14F-4D97-AF65-F5344CB8AC3E}">
        <p14:creationId xmlns:p14="http://schemas.microsoft.com/office/powerpoint/2010/main" val="366875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2</a:t>
            </a:fld>
            <a:endParaRPr lang="ru-RU" noProof="1"/>
          </a:p>
        </p:txBody>
      </p:sp>
    </p:spTree>
    <p:extLst>
      <p:ext uri="{BB962C8B-B14F-4D97-AF65-F5344CB8AC3E}">
        <p14:creationId xmlns:p14="http://schemas.microsoft.com/office/powerpoint/2010/main" val="70184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5170A596-7141-45E9-836C-E467146705EF}" type="slidenum">
              <a:rPr lang="ru-RU" noProof="1" dirty="0" smtClean="0"/>
              <a:t>3</a:t>
            </a:fld>
            <a:endParaRPr lang="ru-RU" noProof="1"/>
          </a:p>
        </p:txBody>
      </p:sp>
    </p:spTree>
    <p:extLst>
      <p:ext uri="{BB962C8B-B14F-4D97-AF65-F5344CB8AC3E}">
        <p14:creationId xmlns:p14="http://schemas.microsoft.com/office/powerpoint/2010/main" val="339856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365759" y="2166364"/>
            <a:ext cx="11471565" cy="1739347"/>
          </a:xfrm>
        </p:spPr>
        <p:txBody>
          <a:bodyPr tIns="45720" bIns="45720" rtlCol="0" anchor="ctr">
            <a:normAutofit/>
          </a:bodyPr>
          <a:lstStyle>
            <a:lvl1pPr algn="ctr">
              <a:lnSpc>
                <a:spcPct val="80000"/>
              </a:lnSpc>
              <a:defRPr sz="6000" spc="150" baseline="0"/>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1524000" y="3996250"/>
            <a:ext cx="9144000" cy="1309255"/>
          </a:xfrm>
        </p:spPr>
        <p:txBody>
          <a:bodyPr rtlCol="0">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1" smtClean="0"/>
              <a:t>Образец подзаголовка</a:t>
            </a:r>
            <a:endParaRPr lang="ru-RU" noProof="1"/>
          </a:p>
        </p:txBody>
      </p:sp>
      <p:sp>
        <p:nvSpPr>
          <p:cNvPr id="4" name="Дата 3"/>
          <p:cNvSpPr>
            <a:spLocks noGrp="1"/>
          </p:cNvSpPr>
          <p:nvPr>
            <p:ph type="dt" sz="half" idx="10"/>
          </p:nvPr>
        </p:nvSpPr>
        <p:spPr/>
        <p:txBody>
          <a:bodyPr rtlCol="0"/>
          <a:lstStyle/>
          <a:p>
            <a:pPr rtl="0"/>
            <a:fld id="{25545269-FB51-4A0D-B0CF-F5F4A60711B3}" type="datetime1">
              <a:rPr lang="ru-RU" noProof="1" smtClean="0"/>
              <a:t>16.02.2022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CFAA3B05-DA0C-46B8-A27A-899BB142953C}" type="datetime1">
              <a:rPr lang="ru-RU" noProof="1" smtClean="0"/>
              <a:t>16.02.2022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9160624" y="274638"/>
            <a:ext cx="2402380" cy="5897562"/>
          </a:xfrm>
        </p:spPr>
        <p:txBody>
          <a:bodyPr vert="eaVert"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a:xfrm>
            <a:off x="838199" y="274638"/>
            <a:ext cx="7973291" cy="5897562"/>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a:xfrm>
            <a:off x="838200" y="6422854"/>
            <a:ext cx="2743196" cy="365125"/>
          </a:xfrm>
        </p:spPr>
        <p:txBody>
          <a:bodyPr rtlCol="0"/>
          <a:lstStyle/>
          <a:p>
            <a:pPr rtl="0"/>
            <a:fld id="{E791261C-C197-4029-8656-EFC296A5803C}" type="datetime1">
              <a:rPr lang="ru-RU" noProof="1" smtClean="0"/>
              <a:t>16.02.2022</a:t>
            </a:fld>
            <a:endParaRPr lang="ru-RU" noProof="1"/>
          </a:p>
        </p:txBody>
      </p:sp>
      <p:sp>
        <p:nvSpPr>
          <p:cNvPr id="5" name="Нижний колонтитул 4"/>
          <p:cNvSpPr>
            <a:spLocks noGrp="1"/>
          </p:cNvSpPr>
          <p:nvPr>
            <p:ph type="ftr" sz="quarter" idx="11"/>
          </p:nvPr>
        </p:nvSpPr>
        <p:spPr>
          <a:xfrm>
            <a:off x="3776135" y="6422854"/>
            <a:ext cx="4279669" cy="365125"/>
          </a:xfrm>
        </p:spPr>
        <p:txBody>
          <a:bodyPr rtlCol="0"/>
          <a:lstStyle/>
          <a:p>
            <a:pPr rtl="0"/>
            <a:endParaRPr lang="ru-RU" noProof="1"/>
          </a:p>
        </p:txBody>
      </p:sp>
      <p:sp>
        <p:nvSpPr>
          <p:cNvPr id="6" name="Номер слайда 5"/>
          <p:cNvSpPr>
            <a:spLocks noGrp="1"/>
          </p:cNvSpPr>
          <p:nvPr>
            <p:ph type="sldNum" sz="quarter" idx="12"/>
          </p:nvPr>
        </p:nvSpPr>
        <p:spPr>
          <a:xfrm>
            <a:off x="8073048" y="6422854"/>
            <a:ext cx="879759" cy="365125"/>
          </a:xfrm>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D3834EF1-EB0D-4C4F-80B4-CFC66AC9F333}" type="datetime1">
              <a:rPr lang="ru-RU" noProof="1" smtClean="0"/>
              <a:t>16.02.2022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33191" y="2208879"/>
            <a:ext cx="10515600" cy="1676400"/>
          </a:xfrm>
        </p:spPr>
        <p:txBody>
          <a:bodyPr rtlCol="0" anchor="ctr">
            <a:noAutofit/>
          </a:bodyPr>
          <a:lstStyle>
            <a:lvl1pPr algn="ctr">
              <a:lnSpc>
                <a:spcPct val="80000"/>
              </a:lnSpc>
              <a:defRPr sz="6000" b="0" spc="150" baseline="0">
                <a:solidFill>
                  <a:schemeClr val="bg1"/>
                </a:solidFill>
              </a:defRPr>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833191" y="4010334"/>
            <a:ext cx="10515600" cy="1174639"/>
          </a:xfrm>
        </p:spPr>
        <p:txBody>
          <a:bodyPr rtlCol="0"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172CF6A8-4FDC-40D7-8BAE-6878CA90E52F}" type="datetime1">
              <a:rPr lang="ru-RU" noProof="1" smtClean="0"/>
              <a:t>16.02.2022</a:t>
            </a:fld>
            <a:endParaRPr lang="ru-RU" noProof="1"/>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1"/>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1" dirty="0" smtClean="0"/>
              <a:pPr/>
              <a:t>‹#›</a:t>
            </a:fld>
            <a:endParaRPr lang="ru-RU" noProof="1"/>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sz="half" idx="1" hasCustomPrompt="1"/>
          </p:nvPr>
        </p:nvSpPr>
        <p:spPr>
          <a:xfrm>
            <a:off x="1205344" y="2011680"/>
            <a:ext cx="4754880" cy="420624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230391" y="2011680"/>
            <a:ext cx="4754880" cy="420624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3B2FEA74-F00C-4C35-936E-03B16969343D}" type="datetime1">
              <a:rPr lang="ru-RU" noProof="1" smtClean="0"/>
              <a:t>16.02.2022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207008" y="1913470"/>
            <a:ext cx="4754880" cy="743094"/>
          </a:xfrm>
        </p:spPr>
        <p:txBody>
          <a:bodyPr rtlCol="0"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207008" y="2656566"/>
            <a:ext cx="4754880" cy="35661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231230" y="1913470"/>
            <a:ext cx="4754880" cy="743094"/>
          </a:xfrm>
        </p:spPr>
        <p:txBody>
          <a:bodyPr rtlCol="0"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6231230" y="2656564"/>
            <a:ext cx="4754880" cy="35661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B101B63D-AB4A-4EC4-91DE-7717EAE41D75}" type="datetime1">
              <a:rPr lang="ru-RU" noProof="1" smtClean="0"/>
              <a:t>16.02.2022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1B129CEC-0499-484E-B184-52FA96026F4C}" type="datetime1">
              <a:rPr lang="ru-RU" noProof="1" smtClean="0"/>
              <a:t>16.02.2022</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E301FA3E-F7AB-4A57-A7C4-1A760E871A43}" type="datetime1">
              <a:rPr lang="ru-RU" noProof="1" smtClean="0"/>
              <a:t>16.02.2022</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a:xfrm>
            <a:off x="1207008" y="2120054"/>
            <a:ext cx="6126480" cy="411480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7789023" y="2147486"/>
            <a:ext cx="3200400" cy="3432319"/>
          </a:xfrm>
        </p:spPr>
        <p:txBody>
          <a:bodyPr rtlCol="0">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46206E2D-B0F0-4CDC-B364-7AEE58400ABC}" type="datetime1">
              <a:rPr lang="ru-RU" noProof="1" smtClean="0"/>
              <a:t>16.02.2022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1280160" y="2211494"/>
            <a:ext cx="6126480" cy="3931920"/>
          </a:xfrm>
          <a:solidFill>
            <a:schemeClr val="tx2">
              <a:lumMod val="60000"/>
              <a:lumOff val="40000"/>
            </a:schemeClr>
          </a:solidFill>
        </p:spPr>
        <p:txBody>
          <a:bodyPr tIns="365760" rtlCol="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фото</a:t>
            </a:r>
          </a:p>
        </p:txBody>
      </p:sp>
      <p:sp>
        <p:nvSpPr>
          <p:cNvPr id="4" name="Текст 3"/>
          <p:cNvSpPr>
            <a:spLocks noGrp="1"/>
          </p:cNvSpPr>
          <p:nvPr>
            <p:ph type="body" sz="half" idx="2"/>
          </p:nvPr>
        </p:nvSpPr>
        <p:spPr>
          <a:xfrm>
            <a:off x="7790688" y="2150621"/>
            <a:ext cx="3200400" cy="3429000"/>
          </a:xfrm>
        </p:spPr>
        <p:txBody>
          <a:bodyPr rtlCol="0">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smtClean="0"/>
              <a:t>Образец текста</a:t>
            </a:r>
          </a:p>
        </p:txBody>
      </p:sp>
      <p:sp>
        <p:nvSpPr>
          <p:cNvPr id="5" name="Дата 4"/>
          <p:cNvSpPr>
            <a:spLocks noGrp="1"/>
          </p:cNvSpPr>
          <p:nvPr>
            <p:ph type="dt" sz="half" idx="10"/>
          </p:nvPr>
        </p:nvSpPr>
        <p:spPr/>
        <p:txBody>
          <a:bodyPr rtlCol="0"/>
          <a:lstStyle/>
          <a:p>
            <a:pPr rtl="0"/>
            <a:fld id="{ECFFEF01-2332-41E5-B378-0ED6C8A506D4}" type="datetime1">
              <a:rPr lang="ru-RU" noProof="1" smtClean="0"/>
              <a:t>16.02.2022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pPr rtl="0"/>
            <a:r>
              <a:rPr lang="ru-RU" noProof="1"/>
              <a:t>Образец заголовка</a:t>
            </a:r>
          </a:p>
        </p:txBody>
      </p:sp>
      <p:sp>
        <p:nvSpPr>
          <p:cNvPr id="3" name="Текст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pPr rtl="0"/>
            <a:fld id="{6C224A88-FFFD-4580-BB2F-D6A39109A426}" type="datetime1">
              <a:rPr lang="ru-RU" noProof="1" smtClean="0"/>
              <a:t>16.02.2022</a:t>
            </a:fld>
            <a:endParaRPr lang="ru-RU" noProof="1"/>
          </a:p>
        </p:txBody>
      </p:sp>
      <p:sp>
        <p:nvSpPr>
          <p:cNvPr id="5" name="Нижний колонтитул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pPr rtl="0"/>
            <a:endParaRPr lang="ru-RU" noProof="1"/>
          </a:p>
        </p:txBody>
      </p:sp>
      <p:sp>
        <p:nvSpPr>
          <p:cNvPr id="6" name="Номер слайда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rtl="0"/>
            <a:fld id="{4FAB73BC-B049-4115-A692-8D63A059BFB8}" type="slidenum">
              <a:rPr lang="ru-RU" noProof="1" dirty="0" smtClean="0"/>
              <a:pPr/>
              <a:t>‹#›</a:t>
            </a:fld>
            <a:endParaRPr lang="ru-RU" noProof="1"/>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16758CB7-007C-40DF-A901-600703FB6D31}"/>
              </a:ext>
              <a:ext uri="{C183D7F6-B498-43B3-948B-1728B52AA6E4}">
                <adec:decorative xmlns:adec="http://schemas.microsoft.com/office/drawing/2017/decorative" xmlns="" val="1"/>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19" name="Прямоугольник 18">
            <a:extLst>
              <a:ext uri="{FF2B5EF4-FFF2-40B4-BE49-F238E27FC236}">
                <a16:creationId xmlns:a16="http://schemas.microsoft.com/office/drawing/2014/main" id="{B459C3A3-8B02-4FAB-91CE-E81E1BA31F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048" y="2059012"/>
            <a:ext cx="12188952" cy="1828800"/>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DDA2022F-1436-49C5-9347-FDDDF4EE8915}"/>
              </a:ext>
            </a:extLst>
          </p:cNvPr>
          <p:cNvSpPr>
            <a:spLocks noGrp="1"/>
          </p:cNvSpPr>
          <p:nvPr>
            <p:ph type="ctrTitle"/>
          </p:nvPr>
        </p:nvSpPr>
        <p:spPr>
          <a:xfrm>
            <a:off x="365759" y="2166364"/>
            <a:ext cx="11471565" cy="1739347"/>
          </a:xfrm>
        </p:spPr>
        <p:txBody>
          <a:bodyPr rtlCol="0">
            <a:normAutofit/>
          </a:bodyPr>
          <a:lstStyle/>
          <a:p>
            <a:r>
              <a:rPr lang="en-US" noProof="1">
                <a:solidFill>
                  <a:schemeClr val="bg1"/>
                </a:solidFill>
              </a:rPr>
              <a:t>Ukrainian Folk Dances</a:t>
            </a:r>
            <a:endParaRPr lang="ru-RU" noProof="1">
              <a:solidFill>
                <a:schemeClr val="bg1"/>
              </a:solidFill>
            </a:endParaRPr>
          </a:p>
        </p:txBody>
      </p:sp>
      <p:sp>
        <p:nvSpPr>
          <p:cNvPr id="21" name="Прямоугольник 20">
            <a:extLst>
              <a:ext uri="{FF2B5EF4-FFF2-40B4-BE49-F238E27FC236}">
                <a16:creationId xmlns:a16="http://schemas.microsoft.com/office/drawing/2014/main" id="{EDB366A7-87C2-43BB-AF03-1AF039EE1D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3887812"/>
            <a:ext cx="12188952" cy="457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3" name="Подзаголовок 2">
            <a:extLst>
              <a:ext uri="{FF2B5EF4-FFF2-40B4-BE49-F238E27FC236}">
                <a16:creationId xmlns:a16="http://schemas.microsoft.com/office/drawing/2014/main" id="{4F56C232-3134-4C4E-8119-3B970E1C3887}"/>
              </a:ext>
            </a:extLst>
          </p:cNvPr>
          <p:cNvSpPr>
            <a:spLocks noGrp="1"/>
          </p:cNvSpPr>
          <p:nvPr>
            <p:ph type="subTitle" idx="1"/>
          </p:nvPr>
        </p:nvSpPr>
        <p:spPr>
          <a:xfrm>
            <a:off x="347472" y="3913632"/>
            <a:ext cx="11503152" cy="457200"/>
          </a:xfrm>
        </p:spPr>
        <p:txBody>
          <a:bodyPr rtlCol="0">
            <a:normAutofit/>
          </a:bodyPr>
          <a:lstStyle/>
          <a:p>
            <a:pPr rtl="0"/>
            <a:r>
              <a:rPr lang="en-US" noProof="1" smtClean="0"/>
              <a:t>Bernik Rika </a:t>
            </a:r>
            <a:endParaRPr lang="ru-RU" noProof="1"/>
          </a:p>
        </p:txBody>
      </p:sp>
    </p:spTree>
    <p:extLst>
      <p:ext uri="{BB962C8B-B14F-4D97-AF65-F5344CB8AC3E}">
        <p14:creationId xmlns:p14="http://schemas.microsoft.com/office/powerpoint/2010/main" val="18111737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3048" y="10"/>
            <a:ext cx="12191980" cy="6857990"/>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rtlCol="0">
            <a:normAutofit/>
          </a:bodyPr>
          <a:lstStyle/>
          <a:p>
            <a:r>
              <a:rPr lang="en-US" noProof="1">
                <a:solidFill>
                  <a:schemeClr val="bg1"/>
                </a:solidFill>
              </a:rPr>
              <a:t>Ukrainian Folk Dances</a:t>
            </a:r>
            <a:endParaRPr lang="ru-RU" noProof="1"/>
          </a:p>
        </p:txBody>
      </p:sp>
      <p:sp>
        <p:nvSpPr>
          <p:cNvPr id="3" name="Объект 2"/>
          <p:cNvSpPr>
            <a:spLocks noGrp="1"/>
          </p:cNvSpPr>
          <p:nvPr>
            <p:ph idx="1"/>
          </p:nvPr>
        </p:nvSpPr>
        <p:spPr>
          <a:xfrm>
            <a:off x="196155" y="2018005"/>
            <a:ext cx="8153518" cy="4206240"/>
          </a:xfrm>
        </p:spPr>
        <p:txBody>
          <a:bodyPr/>
          <a:lstStyle/>
          <a:p>
            <a:r>
              <a:rPr lang="en-US" dirty="0"/>
              <a:t>Ukrainian dances - inflammatory and lyrical, unrestrained and slow, captivated the whole world. They clearly show the character, high and original culture of the Ukrainian people. Folk dances have become an integral part of the artistic life of Ukraine and world choreography. They continue their development on the modern stage</a:t>
            </a:r>
            <a:r>
              <a:rPr lang="en-US" dirty="0" smtClean="0"/>
              <a:t>.</a:t>
            </a:r>
            <a:endParaRPr lang="uk-UA" dirty="0" smtClean="0"/>
          </a:p>
          <a:p>
            <a:r>
              <a:rPr lang="en-US" dirty="0"/>
              <a:t>Domestic dances, which include butterflies, </a:t>
            </a:r>
            <a:r>
              <a:rPr lang="en-US" dirty="0" err="1"/>
              <a:t>hopaks</a:t>
            </a:r>
            <a:r>
              <a:rPr lang="en-US" dirty="0"/>
              <a:t>, Cossacks, </a:t>
            </a:r>
            <a:r>
              <a:rPr lang="en-US" dirty="0" err="1"/>
              <a:t>kolomyykas</a:t>
            </a:r>
            <a:r>
              <a:rPr lang="en-US" dirty="0"/>
              <a:t>, </a:t>
            </a:r>
            <a:r>
              <a:rPr lang="en-US" dirty="0" err="1"/>
              <a:t>hutsuls</a:t>
            </a:r>
            <a:r>
              <a:rPr lang="en-US" dirty="0"/>
              <a:t>, quadrilles, polkas, are the basis of Ukrainian folk choreography. All known dance movements and their variants are the result of centuries-old folk practice in the field of dance art. Studying the technology of performing dance movements, you can see that they are based on one or another moment of the labor process or a human action.</a:t>
            </a:r>
            <a:endParaRPr lang="uk-UA" dirty="0"/>
          </a:p>
        </p:txBody>
      </p:sp>
      <p:pic>
        <p:nvPicPr>
          <p:cNvPr id="7" name="Рисунок 6"/>
          <p:cNvPicPr>
            <a:picLocks noChangeAspect="1"/>
          </p:cNvPicPr>
          <p:nvPr/>
        </p:nvPicPr>
        <p:blipFill>
          <a:blip r:embed="rId4"/>
          <a:stretch>
            <a:fillRect/>
          </a:stretch>
        </p:blipFill>
        <p:spPr>
          <a:xfrm>
            <a:off x="8542780" y="1930095"/>
            <a:ext cx="3347660" cy="2327184"/>
          </a:xfrm>
          <a:prstGeom prst="rect">
            <a:avLst/>
          </a:prstGeom>
        </p:spPr>
      </p:pic>
      <p:pic>
        <p:nvPicPr>
          <p:cNvPr id="8" name="Рисунок 7"/>
          <p:cNvPicPr>
            <a:picLocks noChangeAspect="1"/>
          </p:cNvPicPr>
          <p:nvPr/>
        </p:nvPicPr>
        <p:blipFill>
          <a:blip r:embed="rId5"/>
          <a:stretch>
            <a:fillRect/>
          </a:stretch>
        </p:blipFill>
        <p:spPr>
          <a:xfrm>
            <a:off x="8542780" y="4355407"/>
            <a:ext cx="3347660" cy="2227716"/>
          </a:xfrm>
          <a:prstGeom prst="rect">
            <a:avLst/>
          </a:prstGeom>
        </p:spPr>
      </p:pic>
    </p:spTree>
    <p:extLst>
      <p:ext uri="{BB962C8B-B14F-4D97-AF65-F5344CB8AC3E}">
        <p14:creationId xmlns:p14="http://schemas.microsoft.com/office/powerpoint/2010/main" val="96078261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AE82C51-6401-41AD-B403-D8CC97A70CA8}"/>
              </a:ext>
              <a:ext uri="{C183D7F6-B498-43B3-948B-1728B52AA6E4}">
                <adec:decorative xmlns:adec="http://schemas.microsoft.com/office/drawing/2017/decorative" xmlns="" val="1"/>
              </a:ext>
            </a:extLst>
          </p:cNvPr>
          <p:cNvPicPr>
            <a:picLocks noChangeAspect="1"/>
          </p:cNvPicPr>
          <p:nvPr/>
        </p:nvPicPr>
        <p:blipFill rotWithShape="1">
          <a:blip r:embed="rId3">
            <a:alphaModFix amt="40000"/>
          </a:blip>
          <a:srcRect t="15730"/>
          <a:stretch/>
        </p:blipFill>
        <p:spPr>
          <a:xfrm>
            <a:off x="3048" y="10"/>
            <a:ext cx="12191980" cy="6857990"/>
          </a:xfrm>
          <a:prstGeom prst="rect">
            <a:avLst/>
          </a:prstGeom>
        </p:spPr>
      </p:pic>
      <p:sp>
        <p:nvSpPr>
          <p:cNvPr id="16" name="Прямоугольник 15">
            <a:extLst>
              <a:ext uri="{FF2B5EF4-FFF2-40B4-BE49-F238E27FC236}">
                <a16:creationId xmlns:a16="http://schemas.microsoft.com/office/drawing/2014/main" id="{24F3C611-0CF5-45ED-9190-A7A9C19AC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ru-RU" noProof="1">
              <a:solidFill>
                <a:srgbClr val="FFFFFF"/>
              </a:solidFill>
            </a:endParaRPr>
          </a:p>
        </p:txBody>
      </p:sp>
      <p:sp>
        <p:nvSpPr>
          <p:cNvPr id="2" name="Заголовок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rtlCol="0">
            <a:normAutofit/>
          </a:bodyPr>
          <a:lstStyle/>
          <a:p>
            <a:r>
              <a:rPr lang="en-US" noProof="1">
                <a:solidFill>
                  <a:schemeClr val="bg1"/>
                </a:solidFill>
              </a:rPr>
              <a:t>Types of dances</a:t>
            </a:r>
            <a:endParaRPr lang="ru-RU" noProof="1"/>
          </a:p>
        </p:txBody>
      </p:sp>
      <p:sp>
        <p:nvSpPr>
          <p:cNvPr id="5" name="AutoShape 2" descr="Український народний танець"/>
          <p:cNvSpPr>
            <a:spLocks noGrp="1" noChangeAspect="1" noChangeArrowheads="1"/>
          </p:cNvSpPr>
          <p:nvPr>
            <p:ph idx="1"/>
          </p:nvPr>
        </p:nvSpPr>
        <p:spPr bwMode="auto">
          <a:xfrm>
            <a:off x="464010" y="2104044"/>
            <a:ext cx="9784080" cy="4206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en-US" b="1" dirty="0" err="1"/>
              <a:t>Hopak</a:t>
            </a:r>
            <a:r>
              <a:rPr lang="en-US" dirty="0"/>
              <a:t> is a traditional Ukrainian folk dance of </a:t>
            </a:r>
            <a:r>
              <a:rPr lang="en-US" dirty="0" err="1"/>
              <a:t>Zaporozhian</a:t>
            </a:r>
            <a:r>
              <a:rPr lang="en-US" dirty="0"/>
              <a:t> origin, performed solo or in groups at a fast pace with the use of jumps. </a:t>
            </a:r>
            <a:r>
              <a:rPr lang="en-US" dirty="0" err="1"/>
              <a:t>Hopak</a:t>
            </a:r>
            <a:r>
              <a:rPr lang="en-US" dirty="0"/>
              <a:t> arose in the life of the </a:t>
            </a:r>
            <a:r>
              <a:rPr lang="en-US" dirty="0" err="1"/>
              <a:t>Zaporozhian</a:t>
            </a:r>
            <a:r>
              <a:rPr lang="en-US" dirty="0"/>
              <a:t> army. Originally performed by men. Modern </a:t>
            </a:r>
            <a:r>
              <a:rPr lang="en-US" dirty="0" err="1"/>
              <a:t>hopak</a:t>
            </a:r>
            <a:r>
              <a:rPr lang="en-US" dirty="0"/>
              <a:t> is danced by men and women. Performing the dance allows improvisation (jumps, squats, rotations). </a:t>
            </a:r>
            <a:r>
              <a:rPr lang="en-US" dirty="0" err="1"/>
              <a:t>Hopaks</a:t>
            </a:r>
            <a:r>
              <a:rPr lang="en-US" dirty="0"/>
              <a:t> are solo, paired, group</a:t>
            </a:r>
            <a:r>
              <a:rPr lang="en-US" dirty="0" smtClean="0"/>
              <a:t>.</a:t>
            </a:r>
            <a:endParaRPr lang="uk-UA" dirty="0" smtClean="0"/>
          </a:p>
          <a:p>
            <a:r>
              <a:rPr lang="en-US" b="1" dirty="0" err="1"/>
              <a:t>Kozachok</a:t>
            </a:r>
            <a:r>
              <a:rPr lang="en-US" dirty="0"/>
              <a:t> is a Ukrainian fast-paced mass dance performed in pairs, in rows, and solo. This dance has a lot in common with </a:t>
            </a:r>
            <a:r>
              <a:rPr lang="en-US" dirty="0" err="1"/>
              <a:t>hopak</a:t>
            </a:r>
            <a:r>
              <a:rPr lang="en-US" dirty="0"/>
              <a:t>, but is lighter and more fun in nature</a:t>
            </a:r>
            <a:r>
              <a:rPr lang="en-US" dirty="0" smtClean="0"/>
              <a:t>.</a:t>
            </a:r>
            <a:endParaRPr lang="uk-UA" dirty="0" smtClean="0"/>
          </a:p>
          <a:p>
            <a:r>
              <a:rPr lang="en-US" b="1" dirty="0" err="1" smtClean="0"/>
              <a:t>Metelytsia</a:t>
            </a:r>
            <a:r>
              <a:rPr lang="uk-UA" dirty="0" smtClean="0"/>
              <a:t> </a:t>
            </a:r>
            <a:r>
              <a:rPr lang="en-US" dirty="0" smtClean="0"/>
              <a:t>is </a:t>
            </a:r>
            <a:r>
              <a:rPr lang="en-US" dirty="0"/>
              <a:t>a mass dance of lively character and tempo, performed in pairs, with intertwining hands and fast whirling, reminiscent of a snowstorm (blizzard). The dance is accompanied by </a:t>
            </a:r>
            <a:r>
              <a:rPr lang="en-US" dirty="0" smtClean="0"/>
              <a:t>singing</a:t>
            </a:r>
            <a:endParaRPr lang="uk-UA" dirty="0" smtClean="0"/>
          </a:p>
          <a:p>
            <a:r>
              <a:rPr lang="en-US" b="1" dirty="0" err="1"/>
              <a:t>Arkan</a:t>
            </a:r>
            <a:r>
              <a:rPr lang="en-US" dirty="0"/>
              <a:t> is an ancient Ukrainian men's dance performed in a closed circle or semicircle with axes in hand. It is the main element of the rite of initiation of a young </a:t>
            </a:r>
            <a:r>
              <a:rPr lang="en-US" dirty="0" err="1"/>
              <a:t>Hutsul</a:t>
            </a:r>
            <a:r>
              <a:rPr lang="en-US" dirty="0"/>
              <a:t> into young men.</a:t>
            </a:r>
            <a:endParaRPr lang="uk-UA" dirty="0" smtClean="0"/>
          </a:p>
          <a:p>
            <a:endParaRPr lang="uk-UA" dirty="0"/>
          </a:p>
        </p:txBody>
      </p:sp>
    </p:spTree>
    <p:extLst>
      <p:ext uri="{BB962C8B-B14F-4D97-AF65-F5344CB8AC3E}">
        <p14:creationId xmlns:p14="http://schemas.microsoft.com/office/powerpoint/2010/main" val="269991294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лосы">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_36806608_TF89910445.potx" id="{EDA6F036-4422-4A3D-B1E6-4FA25FD13BAB}" vid="{DE7B8C12-7B2E-401E-9CEE-F51A6AE0115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9934CB3-A97C-40D1-8D7D-5211E1C57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71927-9856-4138-B7A7-125C4AA7EFDB}">
  <ds:schemaRefs>
    <ds:schemaRef ds:uri="http://schemas.microsoft.com/sharepoint/v3/contenttype/forms"/>
  </ds:schemaRefs>
</ds:datastoreItem>
</file>

<file path=customXml/itemProps3.xml><?xml version="1.0" encoding="utf-8"?>
<ds:datastoreItem xmlns:ds="http://schemas.openxmlformats.org/officeDocument/2006/customXml" ds:itemID="{644E3864-550F-4194-BC9D-CCA442A52D0D}">
  <ds:schemaRefs>
    <ds:schemaRef ds:uri="http://purl.org/dc/elements/1.1/"/>
    <ds:schemaRef ds:uri="http://schemas.microsoft.com/office/2006/metadata/properties"/>
    <ds:schemaRef ds:uri="http://schemas.microsoft.com/office/infopath/2007/PartnerControls"/>
    <ds:schemaRef ds:uri="http://purl.org/dc/terms/"/>
    <ds:schemaRef ds:uri="71af3243-3dd4-4a8d-8c0d-dd76da1f02a5"/>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Оформление Полосы</Template>
  <TotalTime>0</TotalTime>
  <Words>326</Words>
  <Application>Microsoft Office PowerPoint</Application>
  <PresentationFormat>Широкоэкранный</PresentationFormat>
  <Paragraphs>13</Paragraphs>
  <Slides>3</Slides>
  <Notes>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vt:i4>
      </vt:variant>
    </vt:vector>
  </HeadingPairs>
  <TitlesOfParts>
    <vt:vector size="8" baseType="lpstr">
      <vt:lpstr>Arial</vt:lpstr>
      <vt:lpstr>Calibri</vt:lpstr>
      <vt:lpstr>Corbel</vt:lpstr>
      <vt:lpstr>Wingdings</vt:lpstr>
      <vt:lpstr>Полосы</vt:lpstr>
      <vt:lpstr>Ukrainian Folk Dances</vt:lpstr>
      <vt:lpstr>Ukrainian Folk Dances</vt:lpstr>
      <vt:lpstr>Types of dances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2022-02-16T10:54:16Z</dcterms:created>
  <dcterms:modified xsi:type="dcterms:W3CDTF">2022-02-16T11:51:35Z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