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Nuni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Nunito-bold.fntdata"/><Relationship Id="rId10" Type="http://schemas.openxmlformats.org/officeDocument/2006/relationships/font" Target="fonts/Nunito-regular.fntdata"/><Relationship Id="rId13" Type="http://schemas.openxmlformats.org/officeDocument/2006/relationships/font" Target="fonts/Nunito-boldItalic.fntdata"/><Relationship Id="rId12"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5d0f9158c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5d0f9158c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5d0f9158c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5d0f9158c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5d0f9158c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5d0f9158c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2467153" y="2105833"/>
            <a:ext cx="5361300" cy="1448100"/>
          </a:xfrm>
          <a:prstGeom prst="rect">
            <a:avLst/>
          </a:prstGeom>
        </p:spPr>
        <p:txBody>
          <a:bodyPr anchorCtr="0" anchor="ctr" bIns="91425" lIns="91425" spcFirstLastPara="1" rIns="91425" wrap="square" tIns="91425">
            <a:normAutofit fontScale="90000"/>
          </a:bodyPr>
          <a:lstStyle/>
          <a:p>
            <a:pPr indent="0" lvl="0" marL="0" rtl="0" algn="l">
              <a:lnSpc>
                <a:spcPct val="110000"/>
              </a:lnSpc>
              <a:spcBef>
                <a:spcPts val="1800"/>
              </a:spcBef>
              <a:spcAft>
                <a:spcPts val="0"/>
              </a:spcAft>
              <a:buNone/>
            </a:pPr>
            <a:r>
              <a:rPr lang="ru" sz="4000">
                <a:solidFill>
                  <a:srgbClr val="BF9000"/>
                </a:solidFill>
                <a:highlight>
                  <a:srgbClr val="FFFFFF"/>
                </a:highlight>
                <a:latin typeface="Trebuchet MS"/>
                <a:ea typeface="Trebuchet MS"/>
                <a:cs typeface="Trebuchet MS"/>
                <a:sym typeface="Trebuchet MS"/>
              </a:rPr>
              <a:t>The most popular types of dance in Ukraine</a:t>
            </a:r>
            <a:endParaRPr sz="4000">
              <a:solidFill>
                <a:srgbClr val="BF9000"/>
              </a:solidFill>
              <a:highlight>
                <a:srgbClr val="FFFFFF"/>
              </a:highlight>
              <a:latin typeface="Trebuchet MS"/>
              <a:ea typeface="Trebuchet MS"/>
              <a:cs typeface="Trebuchet MS"/>
              <a:sym typeface="Trebuchet MS"/>
            </a:endParaRPr>
          </a:p>
          <a:p>
            <a:pPr indent="0" lvl="0" marL="0" rtl="0" algn="ctr">
              <a:spcBef>
                <a:spcPts val="400"/>
              </a:spcBef>
              <a:spcAft>
                <a:spcPts val="0"/>
              </a:spcAft>
              <a:buNone/>
            </a:pPr>
            <a:r>
              <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2725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050">
                <a:solidFill>
                  <a:srgbClr val="333333"/>
                </a:solidFill>
                <a:highlight>
                  <a:srgbClr val="FFFFFF"/>
                </a:highlight>
                <a:latin typeface="Trebuchet MS"/>
                <a:ea typeface="Trebuchet MS"/>
                <a:cs typeface="Trebuchet MS"/>
                <a:sym typeface="Trebuchet MS"/>
              </a:rPr>
              <a:t> </a:t>
            </a:r>
            <a:r>
              <a:rPr lang="ru">
                <a:solidFill>
                  <a:schemeClr val="accent3"/>
                </a:solidFill>
                <a:highlight>
                  <a:srgbClr val="FFFFFF"/>
                </a:highlight>
                <a:latin typeface="Trebuchet MS"/>
                <a:ea typeface="Trebuchet MS"/>
                <a:cs typeface="Trebuchet MS"/>
                <a:sym typeface="Trebuchet MS"/>
              </a:rPr>
              <a:t>Hopak</a:t>
            </a:r>
            <a:endParaRPr>
              <a:solidFill>
                <a:schemeClr val="accent3"/>
              </a:solidFill>
            </a:endParaRPr>
          </a:p>
        </p:txBody>
      </p:sp>
      <p:sp>
        <p:nvSpPr>
          <p:cNvPr id="135" name="Google Shape;135;p14"/>
          <p:cNvSpPr txBox="1"/>
          <p:nvPr>
            <p:ph idx="1" type="body"/>
          </p:nvPr>
        </p:nvSpPr>
        <p:spPr>
          <a:xfrm>
            <a:off x="741325" y="979000"/>
            <a:ext cx="5293500" cy="3881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ru" sz="1600">
                <a:solidFill>
                  <a:srgbClr val="333333"/>
                </a:solidFill>
                <a:highlight>
                  <a:srgbClr val="FFFFFF"/>
                </a:highlight>
                <a:latin typeface="Trebuchet MS"/>
                <a:ea typeface="Trebuchet MS"/>
                <a:cs typeface="Trebuchet MS"/>
                <a:sym typeface="Trebuchet MS"/>
              </a:rPr>
              <a:t>The most popular is Hopak. This kind spread far from the border of Zaporizhzhya Sich and gained popularity among different sections of the population. </a:t>
            </a:r>
            <a:endParaRPr sz="1600">
              <a:solidFill>
                <a:srgbClr val="333333"/>
              </a:solidFill>
              <a:highlight>
                <a:srgbClr val="FFFFFF"/>
              </a:highlight>
              <a:latin typeface="Trebuchet MS"/>
              <a:ea typeface="Trebuchet MS"/>
              <a:cs typeface="Trebuchet MS"/>
              <a:sym typeface="Trebuchet MS"/>
            </a:endParaRPr>
          </a:p>
          <a:p>
            <a:pPr indent="0" lvl="0" marL="0" rtl="0" algn="l">
              <a:spcBef>
                <a:spcPts val="1200"/>
              </a:spcBef>
              <a:spcAft>
                <a:spcPts val="0"/>
              </a:spcAft>
              <a:buNone/>
            </a:pPr>
            <a:r>
              <a:rPr lang="ru" sz="1600">
                <a:solidFill>
                  <a:srgbClr val="333333"/>
                </a:solidFill>
                <a:highlight>
                  <a:srgbClr val="FFFFFF"/>
                </a:highlight>
                <a:latin typeface="Trebuchet MS"/>
                <a:ea typeface="Trebuchet MS"/>
                <a:cs typeface="Trebuchet MS"/>
                <a:sym typeface="Trebuchet MS"/>
              </a:rPr>
              <a:t>The movements are not simple, they require good physical training, but they are still performed with a smile and inspiration. Girls move with playing elements and gradually change their cheerful mood. Sometimes boys dance with Cossack sabers.</a:t>
            </a:r>
            <a:endParaRPr sz="1600">
              <a:solidFill>
                <a:srgbClr val="333333"/>
              </a:solidFill>
              <a:highlight>
                <a:srgbClr val="FFFFFF"/>
              </a:highlight>
              <a:latin typeface="Trebuchet MS"/>
              <a:ea typeface="Trebuchet MS"/>
              <a:cs typeface="Trebuchet MS"/>
              <a:sym typeface="Trebuchet MS"/>
            </a:endParaRPr>
          </a:p>
          <a:p>
            <a:pPr indent="0" lvl="0" marL="0" rtl="0" algn="l">
              <a:spcBef>
                <a:spcPts val="1200"/>
              </a:spcBef>
              <a:spcAft>
                <a:spcPts val="0"/>
              </a:spcAft>
              <a:buNone/>
            </a:pPr>
            <a:r>
              <a:rPr lang="ru" sz="1600">
                <a:solidFill>
                  <a:srgbClr val="333333"/>
                </a:solidFill>
                <a:highlight>
                  <a:srgbClr val="FFFFFF"/>
                </a:highlight>
                <a:latin typeface="Trebuchet MS"/>
                <a:ea typeface="Trebuchet MS"/>
                <a:cs typeface="Trebuchet MS"/>
                <a:sym typeface="Trebuchet MS"/>
              </a:rPr>
              <a:t>Sharovary is a "business card" of the Hopak. They are wide men's trousers, of red or blue colours that tie with a sack (belt).</a:t>
            </a:r>
            <a:endParaRPr sz="1600">
              <a:solidFill>
                <a:srgbClr val="333333"/>
              </a:solidFill>
              <a:highlight>
                <a:srgbClr val="FFFFFF"/>
              </a:highlight>
              <a:latin typeface="Trebuchet MS"/>
              <a:ea typeface="Trebuchet MS"/>
              <a:cs typeface="Trebuchet MS"/>
              <a:sym typeface="Trebuchet MS"/>
            </a:endParaRPr>
          </a:p>
          <a:p>
            <a:pPr indent="0" lvl="0" marL="0" rtl="0" algn="l">
              <a:spcBef>
                <a:spcPts val="1200"/>
              </a:spcBef>
              <a:spcAft>
                <a:spcPts val="0"/>
              </a:spcAft>
              <a:buNone/>
            </a:pPr>
            <a:r>
              <a:t/>
            </a:r>
            <a:endParaRPr sz="1150">
              <a:solidFill>
                <a:srgbClr val="333333"/>
              </a:solidFill>
              <a:highlight>
                <a:srgbClr val="FFFFFF"/>
              </a:highlight>
              <a:latin typeface="Trebuchet MS"/>
              <a:ea typeface="Trebuchet MS"/>
              <a:cs typeface="Trebuchet MS"/>
              <a:sym typeface="Trebuchet MS"/>
            </a:endParaRPr>
          </a:p>
          <a:p>
            <a:pPr indent="0" lvl="0" marL="0" rtl="0" algn="l">
              <a:spcBef>
                <a:spcPts val="1200"/>
              </a:spcBef>
              <a:spcAft>
                <a:spcPts val="1200"/>
              </a:spcAft>
              <a:buNone/>
            </a:pPr>
            <a:r>
              <a:t/>
            </a:r>
            <a:endParaRPr/>
          </a:p>
        </p:txBody>
      </p:sp>
      <p:pic>
        <p:nvPicPr>
          <p:cNvPr id="136" name="Google Shape;136;p14"/>
          <p:cNvPicPr preferRelativeResize="0"/>
          <p:nvPr/>
        </p:nvPicPr>
        <p:blipFill>
          <a:blip r:embed="rId3">
            <a:alphaModFix/>
          </a:blip>
          <a:stretch>
            <a:fillRect/>
          </a:stretch>
        </p:blipFill>
        <p:spPr>
          <a:xfrm>
            <a:off x="6112775" y="1401000"/>
            <a:ext cx="2674150" cy="1782725"/>
          </a:xfrm>
          <a:prstGeom prst="rect">
            <a:avLst/>
          </a:prstGeom>
          <a:noFill/>
          <a:ln>
            <a:noFill/>
          </a:ln>
          <a:effectLst>
            <a:outerShdw blurRad="57150" rotWithShape="0" algn="bl" dir="5400000" dist="47625">
              <a:srgbClr val="000000">
                <a:alpha val="71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790850" y="3291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ru">
                <a:solidFill>
                  <a:schemeClr val="accent3"/>
                </a:solidFill>
                <a:highlight>
                  <a:srgbClr val="FFFFFF"/>
                </a:highlight>
                <a:latin typeface="Trebuchet MS"/>
                <a:ea typeface="Trebuchet MS"/>
                <a:cs typeface="Trebuchet MS"/>
                <a:sym typeface="Trebuchet MS"/>
              </a:rPr>
              <a:t>Cossack</a:t>
            </a:r>
            <a:endParaRPr>
              <a:solidFill>
                <a:schemeClr val="accent3"/>
              </a:solidFill>
            </a:endParaRPr>
          </a:p>
        </p:txBody>
      </p:sp>
      <p:sp>
        <p:nvSpPr>
          <p:cNvPr id="142" name="Google Shape;142;p15"/>
          <p:cNvSpPr txBox="1"/>
          <p:nvPr>
            <p:ph idx="1" type="body"/>
          </p:nvPr>
        </p:nvSpPr>
        <p:spPr>
          <a:xfrm>
            <a:off x="847450" y="1502550"/>
            <a:ext cx="42606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ru" sz="2000">
                <a:solidFill>
                  <a:srgbClr val="333333"/>
                </a:solidFill>
                <a:highlight>
                  <a:srgbClr val="FFFFFF"/>
                </a:highlight>
                <a:latin typeface="Trebuchet MS"/>
                <a:ea typeface="Trebuchet MS"/>
                <a:cs typeface="Trebuchet MS"/>
                <a:sym typeface="Trebuchet MS"/>
              </a:rPr>
              <a:t>The second most popular in Ukraine is </a:t>
            </a:r>
            <a:r>
              <a:rPr b="1" lang="ru" sz="2000">
                <a:solidFill>
                  <a:srgbClr val="333333"/>
                </a:solidFill>
                <a:highlight>
                  <a:srgbClr val="FFFFFF"/>
                </a:highlight>
                <a:latin typeface="Trebuchet MS"/>
                <a:ea typeface="Trebuchet MS"/>
                <a:cs typeface="Trebuchet MS"/>
                <a:sym typeface="Trebuchet MS"/>
              </a:rPr>
              <a:t>the Cossack</a:t>
            </a:r>
            <a:r>
              <a:rPr lang="ru" sz="2000">
                <a:solidFill>
                  <a:srgbClr val="333333"/>
                </a:solidFill>
                <a:highlight>
                  <a:srgbClr val="FFFFFF"/>
                </a:highlight>
                <a:latin typeface="Trebuchet MS"/>
                <a:ea typeface="Trebuchet MS"/>
                <a:cs typeface="Trebuchet MS"/>
                <a:sym typeface="Trebuchet MS"/>
              </a:rPr>
              <a:t> - named after the Cossacks. Performed in pairs without any extra tricks. It is characterized by ease, tenderness and lyricism. Improvisation and humorous moments are often used.</a:t>
            </a:r>
            <a:endParaRPr sz="2000"/>
          </a:p>
        </p:txBody>
      </p:sp>
      <p:pic>
        <p:nvPicPr>
          <p:cNvPr id="143" name="Google Shape;143;p15"/>
          <p:cNvPicPr preferRelativeResize="0"/>
          <p:nvPr/>
        </p:nvPicPr>
        <p:blipFill>
          <a:blip r:embed="rId3">
            <a:alphaModFix/>
          </a:blip>
          <a:stretch>
            <a:fillRect/>
          </a:stretch>
        </p:blipFill>
        <p:spPr>
          <a:xfrm>
            <a:off x="5299150" y="1575926"/>
            <a:ext cx="3451901" cy="2301250"/>
          </a:xfrm>
          <a:prstGeom prst="rect">
            <a:avLst/>
          </a:prstGeom>
          <a:noFill/>
          <a:ln>
            <a:noFill/>
          </a:ln>
          <a:effectLst>
            <a:outerShdw blurRad="57150" rotWithShape="0" algn="bl" dir="5400000" dist="47625">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819150" y="279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ru">
                <a:solidFill>
                  <a:schemeClr val="accent3"/>
                </a:solidFill>
                <a:highlight>
                  <a:srgbClr val="FFFFFF"/>
                </a:highlight>
                <a:latin typeface="Trebuchet MS"/>
                <a:ea typeface="Trebuchet MS"/>
                <a:cs typeface="Trebuchet MS"/>
                <a:sym typeface="Trebuchet MS"/>
              </a:rPr>
              <a:t>Kolomyika</a:t>
            </a:r>
            <a:endParaRPr>
              <a:solidFill>
                <a:schemeClr val="accent3"/>
              </a:solidFill>
            </a:endParaRPr>
          </a:p>
        </p:txBody>
      </p:sp>
      <p:sp>
        <p:nvSpPr>
          <p:cNvPr id="149" name="Google Shape;149;p16"/>
          <p:cNvSpPr txBox="1"/>
          <p:nvPr>
            <p:ph idx="1" type="body"/>
          </p:nvPr>
        </p:nvSpPr>
        <p:spPr>
          <a:xfrm>
            <a:off x="819150" y="1495475"/>
            <a:ext cx="46215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b="1" lang="ru" sz="2000">
                <a:solidFill>
                  <a:srgbClr val="333333"/>
                </a:solidFill>
                <a:highlight>
                  <a:srgbClr val="FFFFFF"/>
                </a:highlight>
                <a:latin typeface="Trebuchet MS"/>
                <a:ea typeface="Trebuchet MS"/>
                <a:cs typeface="Trebuchet MS"/>
                <a:sym typeface="Trebuchet MS"/>
              </a:rPr>
              <a:t>Kolomyika</a:t>
            </a:r>
            <a:r>
              <a:rPr lang="ru" sz="2000">
                <a:solidFill>
                  <a:srgbClr val="333333"/>
                </a:solidFill>
                <a:highlight>
                  <a:srgbClr val="FFFFFF"/>
                </a:highlight>
                <a:latin typeface="Trebuchet MS"/>
                <a:ea typeface="Trebuchet MS"/>
                <a:cs typeface="Trebuchet MS"/>
                <a:sym typeface="Trebuchet MS"/>
              </a:rPr>
              <a:t> - a kind of Carpathian highland dance. The name comes from short folk songs and after the city of Kolomyia, the largest city in the Pokuttia region. It is performed in pairs or more couples who dance in a circle.</a:t>
            </a:r>
            <a:endParaRPr sz="2000"/>
          </a:p>
        </p:txBody>
      </p:sp>
      <p:pic>
        <p:nvPicPr>
          <p:cNvPr id="150" name="Google Shape;150;p16"/>
          <p:cNvPicPr preferRelativeResize="0"/>
          <p:nvPr/>
        </p:nvPicPr>
        <p:blipFill>
          <a:blip r:embed="rId3">
            <a:alphaModFix/>
          </a:blip>
          <a:stretch>
            <a:fillRect/>
          </a:stretch>
        </p:blipFill>
        <p:spPr>
          <a:xfrm>
            <a:off x="5674125" y="657975"/>
            <a:ext cx="2914200" cy="1790175"/>
          </a:xfrm>
          <a:prstGeom prst="rect">
            <a:avLst/>
          </a:prstGeom>
          <a:noFill/>
          <a:ln>
            <a:noFill/>
          </a:ln>
          <a:effectLst>
            <a:outerShdw blurRad="57150" rotWithShape="0" algn="bl" dir="5400000" dist="47625">
              <a:srgbClr val="000000">
                <a:alpha val="70000"/>
              </a:srgbClr>
            </a:outerShdw>
          </a:effectLst>
        </p:spPr>
      </p:pic>
      <p:pic>
        <p:nvPicPr>
          <p:cNvPr id="151" name="Google Shape;151;p16"/>
          <p:cNvPicPr preferRelativeResize="0"/>
          <p:nvPr/>
        </p:nvPicPr>
        <p:blipFill>
          <a:blip r:embed="rId4">
            <a:alphaModFix/>
          </a:blip>
          <a:stretch>
            <a:fillRect/>
          </a:stretch>
        </p:blipFill>
        <p:spPr>
          <a:xfrm>
            <a:off x="5674125" y="2571750"/>
            <a:ext cx="2914199" cy="1790175"/>
          </a:xfrm>
          <a:prstGeom prst="rect">
            <a:avLst/>
          </a:prstGeom>
          <a:noFill/>
          <a:ln>
            <a:noFill/>
          </a:ln>
          <a:effectLst>
            <a:outerShdw blurRad="57150" rotWithShape="0" algn="bl" dir="5400000" dist="47625">
              <a:srgbClr val="000000">
                <a:alpha val="7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